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63" r:id="rId2"/>
    <p:sldId id="264" r:id="rId3"/>
    <p:sldId id="265" r:id="rId4"/>
    <p:sldId id="266" r:id="rId5"/>
    <p:sldId id="259" r:id="rId6"/>
    <p:sldId id="267" r:id="rId7"/>
    <p:sldId id="268" r:id="rId8"/>
    <p:sldId id="280" r:id="rId9"/>
    <p:sldId id="269" r:id="rId10"/>
    <p:sldId id="270" r:id="rId11"/>
    <p:sldId id="271" r:id="rId12"/>
    <p:sldId id="272" r:id="rId13"/>
    <p:sldId id="273" r:id="rId14"/>
    <p:sldId id="274" r:id="rId15"/>
    <p:sldId id="276" r:id="rId16"/>
    <p:sldId id="275" r:id="rId17"/>
    <p:sldId id="277" r:id="rId18"/>
    <p:sldId id="278" r:id="rId19"/>
    <p:sldId id="279" r:id="rId20"/>
  </p:sldIdLst>
  <p:sldSz cx="9939338" cy="7451725"/>
  <p:notesSz cx="6858000" cy="9144000"/>
  <p:defaultTextStyle>
    <a:defPPr>
      <a:defRPr lang="en-US"/>
    </a:defPPr>
    <a:lvl1pPr marL="0" algn="l" defTabSz="49688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6885" algn="l" defTabSz="49688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3770" algn="l" defTabSz="49688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0655" algn="l" defTabSz="49688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87540" algn="l" defTabSz="49688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4425" algn="l" defTabSz="49688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81310" algn="l" defTabSz="49688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78195" algn="l" defTabSz="49688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75080" algn="l" defTabSz="49688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47">
          <p15:clr>
            <a:srgbClr val="A4A3A4"/>
          </p15:clr>
        </p15:guide>
        <p15:guide id="2" pos="31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63B"/>
    <a:srgbClr val="FBB04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91" autoAdjust="0"/>
    <p:restoredTop sz="88736" autoAdjust="0"/>
  </p:normalViewPr>
  <p:slideViewPr>
    <p:cSldViewPr snapToGrid="0" snapToObjects="1">
      <p:cViewPr varScale="1">
        <p:scale>
          <a:sx n="112" d="100"/>
          <a:sy n="112" d="100"/>
        </p:scale>
        <p:origin x="800" y="176"/>
      </p:cViewPr>
      <p:guideLst>
        <p:guide orient="horz" pos="2347"/>
        <p:guide pos="313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67B8CA-C915-FE4A-B702-DBB059AD2F41}" type="datetimeFigureOut">
              <a:rPr lang="da-DK" smtClean="0"/>
              <a:t>12/03/2018</a:t>
            </a:fld>
            <a:endParaRPr lang="da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E27883-AC74-514D-98D2-CD2A8D4CC53E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14676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27883-AC74-514D-98D2-CD2A8D4CC53E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22257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@</a:t>
            </a:r>
            <a:r>
              <a:rPr lang="da-DK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startuml</a:t>
            </a:r>
            <a:endParaRPr lang="da-DK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da-DK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da-DK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title</a:t>
            </a:r>
            <a:r>
              <a:rPr lang="da-DK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Rejsekortet - Domæne model</a:t>
            </a:r>
          </a:p>
          <a:p>
            <a:endParaRPr lang="da-DK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da-DK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da-DK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class</a:t>
            </a:r>
            <a:r>
              <a:rPr lang="da-DK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Kunde {</a:t>
            </a:r>
          </a:p>
          <a:p>
            <a:r>
              <a:rPr lang="da-DK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+</a:t>
            </a:r>
            <a:r>
              <a:rPr lang="da-DK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float</a:t>
            </a:r>
            <a:r>
              <a:rPr lang="da-DK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kredit</a:t>
            </a:r>
          </a:p>
          <a:p>
            <a:r>
              <a:rPr lang="da-DK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+</a:t>
            </a:r>
            <a:r>
              <a:rPr lang="da-DK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void</a:t>
            </a:r>
            <a:r>
              <a:rPr lang="da-DK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a-DK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startRejse</a:t>
            </a:r>
            <a:r>
              <a:rPr lang="da-DK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(Sted s)</a:t>
            </a:r>
          </a:p>
          <a:p>
            <a:r>
              <a:rPr lang="da-DK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</a:t>
            </a:r>
          </a:p>
          <a:p>
            <a:endParaRPr lang="da-DK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da-DK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Kunde --   Rejse</a:t>
            </a:r>
          </a:p>
          <a:p>
            <a:r>
              <a:rPr lang="da-DK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Rejse -- Sted : start &amp; slut</a:t>
            </a:r>
          </a:p>
          <a:p>
            <a:endParaRPr lang="da-DK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da-DK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@</a:t>
            </a:r>
            <a:r>
              <a:rPr lang="da-DK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enduml</a:t>
            </a:r>
            <a:endParaRPr lang="da-DK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27883-AC74-514D-98D2-CD2A8D4CC53E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3983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27883-AC74-514D-98D2-CD2A8D4CC53E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36597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27883-AC74-514D-98D2-CD2A8D4CC53E}" type="slidenum">
              <a:rPr lang="da-DK" smtClean="0"/>
              <a:t>16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528987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mr-IN" dirty="0"/>
              <a:t> 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27883-AC74-514D-98D2-CD2A8D4CC53E}" type="slidenum">
              <a:rPr lang="da-DK" smtClean="0"/>
              <a:t>18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89211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 userDrawn="1"/>
        </p:nvSpPr>
        <p:spPr>
          <a:xfrm>
            <a:off x="0" y="0"/>
            <a:ext cx="9944004" cy="7451725"/>
          </a:xfrm>
          <a:prstGeom prst="rect">
            <a:avLst/>
          </a:prstGeom>
          <a:solidFill>
            <a:srgbClr val="00163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1" descr="5foto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788" y="1279054"/>
            <a:ext cx="8309043" cy="2029164"/>
          </a:xfrm>
          <a:prstGeom prst="rect">
            <a:avLst/>
          </a:prstGeom>
        </p:spPr>
      </p:pic>
      <p:pic>
        <p:nvPicPr>
          <p:cNvPr id="10" name="Picture 2" descr="CPH_CBA_Payoff_NEG_CMYK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790" y="1149719"/>
            <a:ext cx="7311326" cy="198320"/>
          </a:xfrm>
          <a:prstGeom prst="rect">
            <a:avLst/>
          </a:prstGeom>
        </p:spPr>
      </p:pic>
      <p:sp>
        <p:nvSpPr>
          <p:cNvPr id="20" name="Pladsholder til tekst 19"/>
          <p:cNvSpPr>
            <a:spLocks noGrp="1"/>
          </p:cNvSpPr>
          <p:nvPr>
            <p:ph type="body" sz="quarter" idx="10" hasCustomPrompt="1"/>
          </p:nvPr>
        </p:nvSpPr>
        <p:spPr>
          <a:xfrm>
            <a:off x="1127236" y="3639312"/>
            <a:ext cx="7399879" cy="784687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buNone/>
              <a:defRPr sz="3600">
                <a:solidFill>
                  <a:srgbClr val="FBB040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</a:lstStyle>
          <a:p>
            <a:pPr lvl="0"/>
            <a:r>
              <a:rPr lang="da-DK" dirty="0"/>
              <a:t>Tilføj titel</a:t>
            </a:r>
          </a:p>
        </p:txBody>
      </p:sp>
      <p:sp>
        <p:nvSpPr>
          <p:cNvPr id="22" name="Pladsholder til tekst 21"/>
          <p:cNvSpPr>
            <a:spLocks noGrp="1"/>
          </p:cNvSpPr>
          <p:nvPr>
            <p:ph type="body" sz="quarter" idx="11" hasCustomPrompt="1"/>
          </p:nvPr>
        </p:nvSpPr>
        <p:spPr>
          <a:xfrm>
            <a:off x="1127236" y="4426458"/>
            <a:ext cx="7409023" cy="2285238"/>
          </a:xfrm>
          <a:prstGeom prst="rect">
            <a:avLst/>
          </a:prstGeom>
        </p:spPr>
        <p:txBody>
          <a:bodyPr/>
          <a:lstStyle>
            <a:lvl1pPr>
              <a:buNone/>
              <a:defRPr sz="1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da-DK" dirty="0">
                <a:solidFill>
                  <a:srgbClr val="FFFFFF"/>
                </a:solidFill>
              </a:rPr>
              <a:t>PowerPoint 31.07.2012 [RET DATO]</a:t>
            </a:r>
            <a:endParaRPr lang="da-DK" dirty="0"/>
          </a:p>
        </p:txBody>
      </p:sp>
      <p:pic>
        <p:nvPicPr>
          <p:cNvPr id="11" name="Picture 5" descr="CPHbusinessNEG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008" y="10855"/>
            <a:ext cx="2339996" cy="927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340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yt em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/>
          <p:nvPr userDrawn="1"/>
        </p:nvSpPr>
        <p:spPr>
          <a:xfrm>
            <a:off x="0" y="0"/>
            <a:ext cx="9944004" cy="7451725"/>
          </a:xfrm>
          <a:prstGeom prst="rect">
            <a:avLst/>
          </a:prstGeom>
          <a:solidFill>
            <a:srgbClr val="00163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6" descr="3foto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788" y="1304241"/>
            <a:ext cx="7500977" cy="3443013"/>
          </a:xfrm>
          <a:prstGeom prst="rect">
            <a:avLst/>
          </a:prstGeom>
        </p:spPr>
      </p:pic>
      <p:sp>
        <p:nvSpPr>
          <p:cNvPr id="8" name="Pladsholder til tekst 7"/>
          <p:cNvSpPr>
            <a:spLocks noGrp="1"/>
          </p:cNvSpPr>
          <p:nvPr>
            <p:ph type="body" sz="quarter" idx="10" hasCustomPrompt="1"/>
          </p:nvPr>
        </p:nvSpPr>
        <p:spPr>
          <a:xfrm>
            <a:off x="1127402" y="4855464"/>
            <a:ext cx="7589363" cy="779609"/>
          </a:xfrm>
          <a:prstGeom prst="rect">
            <a:avLst/>
          </a:prstGeom>
        </p:spPr>
        <p:txBody>
          <a:bodyPr/>
          <a:lstStyle>
            <a:lvl1pPr>
              <a:buNone/>
              <a:defRPr sz="3600">
                <a:solidFill>
                  <a:srgbClr val="FBB040"/>
                </a:solidFill>
              </a:defRPr>
            </a:lvl1pPr>
          </a:lstStyle>
          <a:p>
            <a:pPr lvl="0"/>
            <a:r>
              <a:rPr lang="da-DK" dirty="0"/>
              <a:t>Overskrift</a:t>
            </a:r>
          </a:p>
        </p:txBody>
      </p:sp>
      <p:sp>
        <p:nvSpPr>
          <p:cNvPr id="12" name="Pladsholder til tekst 11"/>
          <p:cNvSpPr>
            <a:spLocks noGrp="1"/>
          </p:cNvSpPr>
          <p:nvPr>
            <p:ph type="body" sz="quarter" idx="11" hasCustomPrompt="1"/>
          </p:nvPr>
        </p:nvSpPr>
        <p:spPr>
          <a:xfrm>
            <a:off x="1127237" y="5644216"/>
            <a:ext cx="7589528" cy="14881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da-DK" dirty="0" err="1"/>
              <a:t>Duis</a:t>
            </a:r>
            <a:r>
              <a:rPr lang="da-DK" dirty="0"/>
              <a:t> </a:t>
            </a:r>
            <a:r>
              <a:rPr lang="da-DK" dirty="0" err="1"/>
              <a:t>autem</a:t>
            </a:r>
            <a:r>
              <a:rPr lang="da-DK" dirty="0"/>
              <a:t> vel </a:t>
            </a:r>
            <a:r>
              <a:rPr lang="da-DK" dirty="0" err="1"/>
              <a:t>eum</a:t>
            </a:r>
            <a:r>
              <a:rPr lang="da-DK" dirty="0"/>
              <a:t> </a:t>
            </a:r>
            <a:r>
              <a:rPr lang="da-DK" dirty="0" err="1"/>
              <a:t>iriure</a:t>
            </a:r>
            <a:r>
              <a:rPr lang="da-DK" dirty="0"/>
              <a:t> </a:t>
            </a:r>
            <a:r>
              <a:rPr lang="da-DK" dirty="0" err="1"/>
              <a:t>dolor</a:t>
            </a:r>
            <a:r>
              <a:rPr lang="da-DK" dirty="0"/>
              <a:t> in </a:t>
            </a:r>
            <a:r>
              <a:rPr lang="da-DK" dirty="0" err="1"/>
              <a:t>hendrerit</a:t>
            </a:r>
            <a:r>
              <a:rPr lang="da-DK" dirty="0"/>
              <a:t> in </a:t>
            </a:r>
            <a:r>
              <a:rPr lang="da-DK" dirty="0" err="1"/>
              <a:t>vulputate</a:t>
            </a:r>
            <a:r>
              <a:rPr lang="da-DK" dirty="0"/>
              <a:t> </a:t>
            </a:r>
            <a:r>
              <a:rPr lang="da-DK" dirty="0" err="1"/>
              <a:t>velit</a:t>
            </a:r>
            <a:r>
              <a:rPr lang="da-DK" dirty="0"/>
              <a:t> </a:t>
            </a:r>
            <a:r>
              <a:rPr lang="da-DK" dirty="0" err="1"/>
              <a:t>hendrerit</a:t>
            </a:r>
            <a:r>
              <a:rPr lang="da-DK" dirty="0"/>
              <a:t> in </a:t>
            </a:r>
            <a:r>
              <a:rPr lang="da-DK" dirty="0" err="1"/>
              <a:t>vulputate</a:t>
            </a:r>
            <a:r>
              <a:rPr lang="da-DK" dirty="0"/>
              <a:t> </a:t>
            </a:r>
            <a:r>
              <a:rPr lang="da-DK" dirty="0" err="1"/>
              <a:t>velit</a:t>
            </a:r>
            <a:r>
              <a:rPr lang="da-DK" dirty="0"/>
              <a:t> </a:t>
            </a:r>
            <a:r>
              <a:rPr lang="da-DK" dirty="0" err="1"/>
              <a:t>hendrerit</a:t>
            </a:r>
            <a:r>
              <a:rPr lang="da-DK" dirty="0"/>
              <a:t> in </a:t>
            </a:r>
            <a:r>
              <a:rPr lang="da-DK" dirty="0" err="1"/>
              <a:t>vulputate</a:t>
            </a:r>
            <a:r>
              <a:rPr lang="da-DK" dirty="0"/>
              <a:t> </a:t>
            </a:r>
            <a:r>
              <a:rPr lang="da-DK" dirty="0" err="1"/>
              <a:t>velit</a:t>
            </a:r>
            <a:endParaRPr lang="da-DK" dirty="0"/>
          </a:p>
        </p:txBody>
      </p:sp>
      <p:pic>
        <p:nvPicPr>
          <p:cNvPr id="6" name="Picture 5" descr="CPHbusinessNEG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008" y="10855"/>
            <a:ext cx="2339996" cy="92797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mal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tekst 5"/>
          <p:cNvSpPr>
            <a:spLocks noGrp="1"/>
          </p:cNvSpPr>
          <p:nvPr>
            <p:ph type="body" sz="quarter" idx="10" hasCustomPrompt="1"/>
          </p:nvPr>
        </p:nvSpPr>
        <p:spPr>
          <a:xfrm>
            <a:off x="191866" y="206906"/>
            <a:ext cx="9602430" cy="624490"/>
          </a:xfrm>
          <a:prstGeom prst="rect">
            <a:avLst/>
          </a:prstGeom>
        </p:spPr>
        <p:txBody>
          <a:bodyPr/>
          <a:lstStyle>
            <a:lvl1pPr>
              <a:buNone/>
              <a:defRPr sz="3600" b="1" baseline="0">
                <a:solidFill>
                  <a:srgbClr val="FBB040"/>
                </a:solidFill>
              </a:defRPr>
            </a:lvl1pPr>
          </a:lstStyle>
          <a:p>
            <a:pPr lvl="0"/>
            <a:r>
              <a:rPr lang="da-DK" dirty="0"/>
              <a:t>Skriv titel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92088" y="927100"/>
            <a:ext cx="9602787" cy="5937250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PHbusiness_RGB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334" y="6598079"/>
            <a:ext cx="2347874" cy="93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532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</p:sldLayoutIdLst>
  <p:txStyles>
    <p:titleStyle>
      <a:lvl1pPr algn="l" defTabSz="496885" rtl="0" eaLnBrk="1" latinLnBrk="0" hangingPunct="1">
        <a:spcBef>
          <a:spcPct val="0"/>
        </a:spcBef>
        <a:buNone/>
        <a:defRPr sz="3600" kern="1200">
          <a:solidFill>
            <a:srgbClr val="FBB040"/>
          </a:solidFill>
          <a:latin typeface="Verdana"/>
          <a:ea typeface="+mj-ea"/>
          <a:cs typeface="Verdana"/>
        </a:defRPr>
      </a:lvl1pPr>
    </p:titleStyle>
    <p:bodyStyle>
      <a:lvl1pPr marL="372664" indent="-372664" algn="l" defTabSz="496885" rtl="0" eaLnBrk="1" latinLnBrk="0" hangingPunct="1">
        <a:spcBef>
          <a:spcPct val="20000"/>
        </a:spcBef>
        <a:buClr>
          <a:srgbClr val="FBB040"/>
        </a:buClr>
        <a:buFont typeface="Wingdings" charset="2"/>
        <a:buChar char="§"/>
        <a:defRPr sz="1800" kern="1200">
          <a:solidFill>
            <a:srgbClr val="00163B"/>
          </a:solidFill>
          <a:latin typeface="Verdana"/>
          <a:ea typeface="+mn-ea"/>
          <a:cs typeface="Verdana"/>
        </a:defRPr>
      </a:lvl1pPr>
      <a:lvl2pPr marL="807438" indent="-310553" algn="l" defTabSz="496885" rtl="0" eaLnBrk="1" latinLnBrk="0" hangingPunct="1">
        <a:spcBef>
          <a:spcPct val="20000"/>
        </a:spcBef>
        <a:buClr>
          <a:srgbClr val="FBB040"/>
        </a:buClr>
        <a:buFont typeface="Wingdings" charset="2"/>
        <a:buChar char="§"/>
        <a:defRPr sz="1800" kern="1200">
          <a:solidFill>
            <a:srgbClr val="00163B"/>
          </a:solidFill>
          <a:latin typeface="Verdana"/>
          <a:ea typeface="+mn-ea"/>
          <a:cs typeface="Verdana"/>
        </a:defRPr>
      </a:lvl2pPr>
      <a:lvl3pPr marL="1242212" indent="-248442" algn="l" defTabSz="496885" rtl="0" eaLnBrk="1" latinLnBrk="0" hangingPunct="1">
        <a:spcBef>
          <a:spcPct val="20000"/>
        </a:spcBef>
        <a:buClr>
          <a:srgbClr val="FBB040"/>
        </a:buClr>
        <a:buFont typeface="Wingdings" charset="2"/>
        <a:buChar char="§"/>
        <a:defRPr sz="1800" kern="1200">
          <a:solidFill>
            <a:srgbClr val="00163B"/>
          </a:solidFill>
          <a:latin typeface="Verdana"/>
          <a:ea typeface="+mn-ea"/>
          <a:cs typeface="Verdana"/>
        </a:defRPr>
      </a:lvl3pPr>
      <a:lvl4pPr marL="1739097" indent="-248442" algn="l" defTabSz="496885" rtl="0" eaLnBrk="1" latinLnBrk="0" hangingPunct="1">
        <a:spcBef>
          <a:spcPct val="20000"/>
        </a:spcBef>
        <a:buClr>
          <a:srgbClr val="FBB040"/>
        </a:buClr>
        <a:buFont typeface="Wingdings" charset="2"/>
        <a:buChar char="§"/>
        <a:defRPr sz="1800" kern="1200">
          <a:solidFill>
            <a:srgbClr val="00163B"/>
          </a:solidFill>
          <a:latin typeface="Verdana"/>
          <a:ea typeface="+mn-ea"/>
          <a:cs typeface="Verdana"/>
        </a:defRPr>
      </a:lvl4pPr>
      <a:lvl5pPr marL="2235982" indent="-248442" algn="l" defTabSz="496885" rtl="0" eaLnBrk="1" latinLnBrk="0" hangingPunct="1">
        <a:spcBef>
          <a:spcPct val="20000"/>
        </a:spcBef>
        <a:buClr>
          <a:srgbClr val="FBB040"/>
        </a:buClr>
        <a:buFont typeface="Wingdings" charset="2"/>
        <a:buChar char="§"/>
        <a:defRPr sz="1800" kern="1200">
          <a:solidFill>
            <a:srgbClr val="00163B"/>
          </a:solidFill>
          <a:latin typeface="Verdana"/>
          <a:ea typeface="+mn-ea"/>
          <a:cs typeface="Verdana"/>
        </a:defRPr>
      </a:lvl5pPr>
      <a:lvl6pPr marL="2732867" indent="-248442" algn="l" defTabSz="496885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29752" indent="-248442" algn="l" defTabSz="496885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26637" indent="-248442" algn="l" defTabSz="496885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23522" indent="-248442" algn="l" defTabSz="496885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968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6885" algn="l" defTabSz="4968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3770" algn="l" defTabSz="4968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0655" algn="l" defTabSz="4968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87540" algn="l" defTabSz="4968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4425" algn="l" defTabSz="4968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1310" algn="l" defTabSz="4968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78195" algn="l" defTabSz="4968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75080" algn="l" defTabSz="4968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944004" cy="7451725"/>
          </a:xfrm>
          <a:prstGeom prst="rect">
            <a:avLst/>
          </a:prstGeom>
          <a:solidFill>
            <a:srgbClr val="00163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Placeholder 1"/>
          <p:cNvSpPr txBox="1">
            <a:spLocks/>
          </p:cNvSpPr>
          <p:nvPr/>
        </p:nvSpPr>
        <p:spPr>
          <a:xfrm>
            <a:off x="1118093" y="3342399"/>
            <a:ext cx="7294727" cy="1241954"/>
          </a:xfrm>
          <a:prstGeom prst="rect">
            <a:avLst/>
          </a:prstGeom>
        </p:spPr>
        <p:txBody>
          <a:bodyPr vert="horz" lIns="99377" tIns="49688" rIns="99377" bIns="49688" rtlCol="0" anchor="ctr">
            <a:noAutofit/>
          </a:bodyPr>
          <a:lstStyle>
            <a:lvl1pPr algn="l" defTabSz="496885" rtl="0" eaLnBrk="1" latinLnBrk="0" hangingPunct="1">
              <a:spcBef>
                <a:spcPct val="0"/>
              </a:spcBef>
              <a:buNone/>
              <a:defRPr sz="3600" kern="1200">
                <a:solidFill>
                  <a:srgbClr val="FBB040"/>
                </a:solidFill>
                <a:latin typeface="Verdana"/>
                <a:ea typeface="+mj-ea"/>
                <a:cs typeface="Verdana"/>
              </a:defRPr>
            </a:lvl1pPr>
          </a:lstStyle>
          <a:p>
            <a:r>
              <a:rPr lang="da-DK" dirty="0"/>
              <a:t>Dokumentation</a:t>
            </a:r>
            <a:endParaRPr lang="en-US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1118093" y="4423999"/>
            <a:ext cx="7294728" cy="2380453"/>
          </a:xfrm>
          <a:prstGeom prst="rect">
            <a:avLst/>
          </a:prstGeom>
        </p:spPr>
        <p:txBody>
          <a:bodyPr vert="horz" lIns="99377" tIns="49688" rIns="99377" bIns="49688" rtlCol="0">
            <a:normAutofit/>
          </a:bodyPr>
          <a:lstStyle>
            <a:lvl1pPr marL="372664" indent="-372664" algn="l" defTabSz="496885" rtl="0" eaLnBrk="1" latinLnBrk="0" hangingPunct="1">
              <a:spcBef>
                <a:spcPct val="20000"/>
              </a:spcBef>
              <a:buClr>
                <a:srgbClr val="FBB040"/>
              </a:buClr>
              <a:buFont typeface="Wingdings" charset="2"/>
              <a:buChar char="§"/>
              <a:defRPr sz="1800" kern="1200">
                <a:solidFill>
                  <a:srgbClr val="00163B"/>
                </a:solidFill>
                <a:latin typeface="Verdana"/>
                <a:ea typeface="+mn-ea"/>
                <a:cs typeface="Verdana"/>
              </a:defRPr>
            </a:lvl1pPr>
            <a:lvl2pPr marL="807438" indent="-310553" algn="l" defTabSz="496885" rtl="0" eaLnBrk="1" latinLnBrk="0" hangingPunct="1">
              <a:spcBef>
                <a:spcPct val="20000"/>
              </a:spcBef>
              <a:buClr>
                <a:srgbClr val="FBB040"/>
              </a:buClr>
              <a:buFont typeface="Wingdings" charset="2"/>
              <a:buChar char="§"/>
              <a:defRPr sz="1800" kern="1200">
                <a:solidFill>
                  <a:srgbClr val="00163B"/>
                </a:solidFill>
                <a:latin typeface="Verdana"/>
                <a:ea typeface="+mn-ea"/>
                <a:cs typeface="Verdana"/>
              </a:defRPr>
            </a:lvl2pPr>
            <a:lvl3pPr marL="1242212" indent="-248442" algn="l" defTabSz="496885" rtl="0" eaLnBrk="1" latinLnBrk="0" hangingPunct="1">
              <a:spcBef>
                <a:spcPct val="20000"/>
              </a:spcBef>
              <a:buClr>
                <a:srgbClr val="FBB040"/>
              </a:buClr>
              <a:buFont typeface="Wingdings" charset="2"/>
              <a:buChar char="§"/>
              <a:defRPr sz="1800" kern="1200">
                <a:solidFill>
                  <a:srgbClr val="00163B"/>
                </a:solidFill>
                <a:latin typeface="Verdana"/>
                <a:ea typeface="+mn-ea"/>
                <a:cs typeface="Verdana"/>
              </a:defRPr>
            </a:lvl3pPr>
            <a:lvl4pPr marL="1739097" indent="-248442" algn="l" defTabSz="496885" rtl="0" eaLnBrk="1" latinLnBrk="0" hangingPunct="1">
              <a:spcBef>
                <a:spcPct val="20000"/>
              </a:spcBef>
              <a:buClr>
                <a:srgbClr val="FBB040"/>
              </a:buClr>
              <a:buFont typeface="Wingdings" charset="2"/>
              <a:buChar char="§"/>
              <a:defRPr sz="1800" kern="1200">
                <a:solidFill>
                  <a:srgbClr val="00163B"/>
                </a:solidFill>
                <a:latin typeface="Verdana"/>
                <a:ea typeface="+mn-ea"/>
                <a:cs typeface="Verdana"/>
              </a:defRPr>
            </a:lvl4pPr>
            <a:lvl5pPr marL="2235982" indent="-248442" algn="l" defTabSz="496885" rtl="0" eaLnBrk="1" latinLnBrk="0" hangingPunct="1">
              <a:spcBef>
                <a:spcPct val="20000"/>
              </a:spcBef>
              <a:buClr>
                <a:srgbClr val="FBB040"/>
              </a:buClr>
              <a:buFont typeface="Wingdings" charset="2"/>
              <a:buChar char="§"/>
              <a:defRPr sz="1800" kern="1200">
                <a:solidFill>
                  <a:srgbClr val="00163B"/>
                </a:solidFill>
                <a:latin typeface="Verdana"/>
                <a:ea typeface="+mn-ea"/>
                <a:cs typeface="Verdana"/>
              </a:defRPr>
            </a:lvl5pPr>
            <a:lvl6pPr marL="2732867" indent="-248442" algn="l" defTabSz="496885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29752" indent="-248442" algn="l" defTabSz="496885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26637" indent="-248442" algn="l" defTabSz="496885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23522" indent="-248442" algn="l" defTabSz="496885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a-DK" sz="1400" dirty="0">
              <a:solidFill>
                <a:schemeClr val="bg1"/>
              </a:solidFill>
            </a:endParaRPr>
          </a:p>
        </p:txBody>
      </p:sp>
      <p:pic>
        <p:nvPicPr>
          <p:cNvPr id="6" name="Picture 5" descr="CPHbusinessNEG_RG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008" y="10855"/>
            <a:ext cx="2339996" cy="927977"/>
          </a:xfrm>
          <a:prstGeom prst="rect">
            <a:avLst/>
          </a:prstGeom>
        </p:spPr>
      </p:pic>
      <p:pic>
        <p:nvPicPr>
          <p:cNvPr id="2" name="Picture 1" descr="5foto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788" y="1279054"/>
            <a:ext cx="8309043" cy="2029164"/>
          </a:xfrm>
          <a:prstGeom prst="rect">
            <a:avLst/>
          </a:prstGeom>
        </p:spPr>
      </p:pic>
      <p:pic>
        <p:nvPicPr>
          <p:cNvPr id="3" name="Picture 2" descr="CPH_CBA_Payoff_NEG_CMYK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790" y="1149719"/>
            <a:ext cx="7311326" cy="19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0848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/>
              <a:t>Plantuml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92088" y="927100"/>
            <a:ext cx="9182917" cy="5937250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Simpelt tekst format til at beskrive diagrammer med.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Det at det er tekst baseret gør at </a:t>
            </a:r>
            <a:r>
              <a:rPr lang="da-DK" dirty="0" err="1"/>
              <a:t>git</a:t>
            </a:r>
            <a:r>
              <a:rPr lang="da-DK" dirty="0"/>
              <a:t> kan håndtere </a:t>
            </a:r>
            <a:r>
              <a:rPr lang="da-DK" dirty="0" err="1"/>
              <a:t>merge</a:t>
            </a:r>
            <a:r>
              <a:rPr lang="da-DK" dirty="0"/>
              <a:t> bedre.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 err="1"/>
              <a:t>plantuml.com</a:t>
            </a:r>
            <a:r>
              <a:rPr lang="da-DK" dirty="0"/>
              <a:t> </a:t>
            </a:r>
            <a:r>
              <a:rPr lang="mr-IN" dirty="0"/>
              <a:t>–</a:t>
            </a:r>
            <a:r>
              <a:rPr lang="da-DK" dirty="0"/>
              <a:t> fuld af eksempler (og reklamer)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 err="1"/>
              <a:t>planttext.com</a:t>
            </a:r>
            <a:r>
              <a:rPr lang="da-DK" dirty="0"/>
              <a:t> </a:t>
            </a:r>
            <a:r>
              <a:rPr lang="mr-IN" dirty="0"/>
              <a:t>–</a:t>
            </a:r>
            <a:r>
              <a:rPr lang="da-DK" dirty="0"/>
              <a:t> simpel online editor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="1" dirty="0"/>
              <a:t>Opgave: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lav det klasse-diagram der er på forrige side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79419" y="2839453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731288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lvl="0" indent="0" defTabSz="914400">
              <a:spcBef>
                <a:spcPts val="0"/>
              </a:spcBef>
              <a:buClrTx/>
              <a:defRPr/>
            </a:pPr>
            <a:r>
              <a:rPr lang="da-DK" dirty="0"/>
              <a:t>Activity diagram (</a:t>
            </a:r>
            <a:r>
              <a:rPr lang="da-DK" dirty="0" err="1"/>
              <a:t>activity</a:t>
            </a:r>
            <a:r>
              <a:rPr lang="da-DK" dirty="0"/>
              <a:t> </a:t>
            </a:r>
            <a:r>
              <a:rPr lang="da-DK" dirty="0" err="1"/>
              <a:t>ß</a:t>
            </a:r>
            <a:r>
              <a:rPr lang="da-DK" dirty="0"/>
              <a:t>)</a:t>
            </a:r>
          </a:p>
          <a:p>
            <a:endParaRPr lang="da-D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lvl="0" indent="0" defTabSz="914400">
              <a:spcBef>
                <a:spcPts val="0"/>
              </a:spcBef>
              <a:buClrTx/>
              <a:buNone/>
            </a:pPr>
            <a:r>
              <a:rPr lang="da-DK" dirty="0"/>
              <a:t>Et </a:t>
            </a:r>
            <a:r>
              <a:rPr lang="da-DK" dirty="0" err="1"/>
              <a:t>activity</a:t>
            </a:r>
            <a:r>
              <a:rPr lang="da-DK" dirty="0"/>
              <a:t> diagram bruges til at beskrive hvordan en opgave løses. </a:t>
            </a:r>
          </a:p>
          <a:p>
            <a:pPr marL="0" lvl="0" indent="0" defTabSz="914400">
              <a:spcBef>
                <a:spcPts val="0"/>
              </a:spcBef>
              <a:buClrTx/>
              <a:buNone/>
            </a:pPr>
            <a:endParaRPr lang="da-DK" dirty="0"/>
          </a:p>
          <a:p>
            <a:pPr marL="0" lvl="0" indent="0" defTabSz="914400">
              <a:spcBef>
                <a:spcPts val="0"/>
              </a:spcBef>
              <a:buClrTx/>
              <a:buNone/>
            </a:pPr>
            <a:r>
              <a:rPr lang="da-DK" dirty="0"/>
              <a:t>Typisk hvordan den løses i fællesskab mellem flere. </a:t>
            </a:r>
          </a:p>
          <a:p>
            <a:pPr marL="0" lvl="0" indent="0" defTabSz="914400">
              <a:spcBef>
                <a:spcPts val="0"/>
              </a:spcBef>
              <a:buClrTx/>
              <a:buNone/>
            </a:pPr>
            <a:endParaRPr lang="da-DK" dirty="0"/>
          </a:p>
          <a:p>
            <a:pPr marL="0" lvl="0" indent="0" defTabSz="914400">
              <a:spcBef>
                <a:spcPts val="0"/>
              </a:spcBef>
              <a:buClrTx/>
              <a:buNone/>
            </a:pPr>
            <a:r>
              <a:rPr lang="da-DK" dirty="0"/>
              <a:t>Og specielt hvor den ene partner er jeres system</a:t>
            </a:r>
          </a:p>
          <a:p>
            <a:pPr marL="0" lvl="0" indent="0" defTabSz="914400">
              <a:spcBef>
                <a:spcPts val="0"/>
              </a:spcBef>
              <a:buClrTx/>
              <a:buNone/>
            </a:pPr>
            <a:endParaRPr lang="da-DK" dirty="0"/>
          </a:p>
          <a:p>
            <a:pPr marL="0" lvl="0" indent="0" defTabSz="914400">
              <a:spcBef>
                <a:spcPts val="0"/>
              </a:spcBef>
              <a:buClrTx/>
              <a:buNone/>
            </a:pPr>
            <a:r>
              <a:rPr lang="da-DK" dirty="0"/>
              <a:t>Opgave:</a:t>
            </a:r>
          </a:p>
          <a:p>
            <a:pPr marL="0" lvl="0" indent="0" defTabSz="914400">
              <a:spcBef>
                <a:spcPts val="0"/>
              </a:spcBef>
              <a:buClrTx/>
              <a:buNone/>
            </a:pPr>
            <a:r>
              <a:rPr lang="da-DK" dirty="0"/>
              <a:t>Lav diagrammet til højre.</a:t>
            </a:r>
          </a:p>
          <a:p>
            <a:pPr marL="0" lvl="0" indent="0" defTabSz="914400">
              <a:spcBef>
                <a:spcPts val="0"/>
              </a:spcBef>
              <a:buClrTx/>
              <a:buNone/>
            </a:pPr>
            <a:r>
              <a:rPr lang="da-DK" dirty="0"/>
              <a:t>(Der bruges ”</a:t>
            </a:r>
            <a:r>
              <a:rPr lang="da-DK" dirty="0" err="1"/>
              <a:t>swimlanes</a:t>
            </a:r>
            <a:r>
              <a:rPr lang="da-DK" dirty="0"/>
              <a:t>”, se</a:t>
            </a:r>
          </a:p>
          <a:p>
            <a:pPr marL="0" lvl="0" indent="0" defTabSz="914400">
              <a:spcBef>
                <a:spcPts val="0"/>
              </a:spcBef>
              <a:buClrTx/>
              <a:buNone/>
            </a:pPr>
            <a:r>
              <a:rPr lang="da-DK" dirty="0" err="1"/>
              <a:t>PlantUML</a:t>
            </a:r>
            <a:r>
              <a:rPr lang="da-DK" dirty="0"/>
              <a:t> eksemplerne)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3818" y="3589534"/>
            <a:ext cx="2899753" cy="3000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6453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/>
              <a:t>Sekvensdiagrammer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Antag at vi laver en </a:t>
            </a:r>
            <a:r>
              <a:rPr lang="da-DK" dirty="0" err="1"/>
              <a:t>mock</a:t>
            </a:r>
            <a:r>
              <a:rPr lang="da-DK" dirty="0"/>
              <a:t>-up på rejsekortet, hvor man i stedet for at holde kortet op til en stander, har en </a:t>
            </a:r>
            <a:r>
              <a:rPr lang="da-DK" dirty="0" err="1"/>
              <a:t>jsp</a:t>
            </a:r>
            <a:r>
              <a:rPr lang="da-DK" dirty="0"/>
              <a:t> side hvor man skriver </a:t>
            </a:r>
            <a:r>
              <a:rPr lang="da-DK" dirty="0" err="1"/>
              <a:t>kundenr</a:t>
            </a:r>
            <a:r>
              <a:rPr lang="da-DK" dirty="0"/>
              <a:t> og sted ind og trykker på ”start”.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Lav et sekvensdiagram der viser hvilken </a:t>
            </a:r>
            <a:r>
              <a:rPr lang="da-DK" dirty="0" err="1"/>
              <a:t>jsp</a:t>
            </a:r>
            <a:r>
              <a:rPr lang="da-DK" dirty="0"/>
              <a:t> side, hvilken servlet, hvilke mapper og database kald der laves.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Færdiggør diagrammet så brugeren ender på en side der hedder </a:t>
            </a:r>
            <a:r>
              <a:rPr lang="da-DK" dirty="0" err="1"/>
              <a:t>klonkding.jsp</a:t>
            </a:r>
            <a:r>
              <a:rPr lang="da-DK" dirty="0"/>
              <a:t> (opkaldt efter lyden fra standeren)</a:t>
            </a:r>
          </a:p>
        </p:txBody>
      </p:sp>
    </p:spTree>
    <p:extLst>
      <p:ext uri="{BB962C8B-B14F-4D97-AF65-F5344CB8AC3E}">
        <p14:creationId xmlns:p14="http://schemas.microsoft.com/office/powerpoint/2010/main" val="3012491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/>
              <a:t>Udeståender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92088" y="5508168"/>
            <a:ext cx="9602787" cy="1356181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Dette er normalt!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Men det skal være beskrevet hvilke dele der er grønne og hvilke dele der er røde.</a:t>
            </a:r>
          </a:p>
        </p:txBody>
      </p:sp>
      <p:sp>
        <p:nvSpPr>
          <p:cNvPr id="4" name="Rectangle 3"/>
          <p:cNvSpPr/>
          <p:nvPr/>
        </p:nvSpPr>
        <p:spPr>
          <a:xfrm>
            <a:off x="339635" y="1314723"/>
            <a:ext cx="7916092" cy="875212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800" dirty="0"/>
              <a:t>Planlagt og analyseret</a:t>
            </a:r>
          </a:p>
        </p:txBody>
      </p:sp>
      <p:sp>
        <p:nvSpPr>
          <p:cNvPr id="5" name="Rectangle 4"/>
          <p:cNvSpPr/>
          <p:nvPr/>
        </p:nvSpPr>
        <p:spPr>
          <a:xfrm>
            <a:off x="8255726" y="1314723"/>
            <a:ext cx="1197429" cy="875212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Ignoreret</a:t>
            </a:r>
          </a:p>
          <a:p>
            <a:pPr algn="ctr"/>
            <a:r>
              <a:rPr lang="da-DK" dirty="0"/>
              <a:t>for nu</a:t>
            </a:r>
          </a:p>
        </p:txBody>
      </p:sp>
      <p:sp>
        <p:nvSpPr>
          <p:cNvPr id="6" name="Rectangle 5"/>
          <p:cNvSpPr/>
          <p:nvPr/>
        </p:nvSpPr>
        <p:spPr>
          <a:xfrm>
            <a:off x="339635" y="2355397"/>
            <a:ext cx="6335485" cy="875212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800" dirty="0"/>
              <a:t>Designet</a:t>
            </a:r>
          </a:p>
        </p:txBody>
      </p:sp>
      <p:sp>
        <p:nvSpPr>
          <p:cNvPr id="7" name="Rectangle 6"/>
          <p:cNvSpPr/>
          <p:nvPr/>
        </p:nvSpPr>
        <p:spPr>
          <a:xfrm>
            <a:off x="6675121" y="2355397"/>
            <a:ext cx="1580606" cy="875212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Rectangle 7"/>
          <p:cNvSpPr/>
          <p:nvPr/>
        </p:nvSpPr>
        <p:spPr>
          <a:xfrm>
            <a:off x="339635" y="3411446"/>
            <a:ext cx="4898571" cy="875212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800"/>
              <a:t>Kodet</a:t>
            </a:r>
            <a:endParaRPr lang="da-DK" sz="2800" dirty="0"/>
          </a:p>
        </p:txBody>
      </p:sp>
      <p:sp>
        <p:nvSpPr>
          <p:cNvPr id="9" name="Rectangle 8"/>
          <p:cNvSpPr/>
          <p:nvPr/>
        </p:nvSpPr>
        <p:spPr>
          <a:xfrm>
            <a:off x="5238207" y="3411446"/>
            <a:ext cx="1436914" cy="875212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Rectangle 9"/>
          <p:cNvSpPr/>
          <p:nvPr/>
        </p:nvSpPr>
        <p:spPr>
          <a:xfrm>
            <a:off x="1619794" y="4467494"/>
            <a:ext cx="4558937" cy="875212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800" dirty="0"/>
              <a:t>Testet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39634" y="4467494"/>
            <a:ext cx="1280159" cy="875212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809927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/>
              <a:t>Udestående fejl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Hvilke fejl kender i til som I ikke har rettet endnu.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På </a:t>
            </a:r>
            <a:r>
              <a:rPr lang="da-DK" dirty="0" err="1"/>
              <a:t>Github</a:t>
            </a:r>
            <a:r>
              <a:rPr lang="da-DK" dirty="0"/>
              <a:t> er der noget der hedder </a:t>
            </a:r>
            <a:r>
              <a:rPr lang="da-DK" i="1" dirty="0" err="1"/>
              <a:t>issues</a:t>
            </a:r>
            <a:r>
              <a:rPr lang="da-DK" dirty="0"/>
              <a:t>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Et </a:t>
            </a:r>
            <a:r>
              <a:rPr lang="da-DK" dirty="0" err="1"/>
              <a:t>issue</a:t>
            </a:r>
            <a:r>
              <a:rPr lang="da-DK" dirty="0"/>
              <a:t> er: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”Noget som en </a:t>
            </a:r>
            <a:r>
              <a:rPr lang="da-DK" i="1" dirty="0"/>
              <a:t>person</a:t>
            </a:r>
            <a:r>
              <a:rPr lang="da-DK" dirty="0"/>
              <a:t> mener der skal </a:t>
            </a:r>
            <a:r>
              <a:rPr lang="da-DK" i="1" dirty="0"/>
              <a:t>laves om</a:t>
            </a:r>
            <a:r>
              <a:rPr lang="da-DK" dirty="0"/>
              <a:t> af en eller anden </a:t>
            </a:r>
            <a:r>
              <a:rPr lang="da-DK" i="1" dirty="0"/>
              <a:t>årsag</a:t>
            </a:r>
            <a:r>
              <a:rPr lang="da-DK" dirty="0"/>
              <a:t>”.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Typiske årsager:</a:t>
            </a:r>
          </a:p>
          <a:p>
            <a:pPr defTabSz="914400">
              <a:spcBef>
                <a:spcPts val="0"/>
              </a:spcBef>
              <a:buClrTx/>
            </a:pPr>
            <a:r>
              <a:rPr lang="da-DK" dirty="0"/>
              <a:t>Programmet går ned når</a:t>
            </a:r>
            <a:r>
              <a:rPr lang="mr-IN" dirty="0"/>
              <a:t>…</a:t>
            </a:r>
            <a:endParaRPr lang="da-DK" dirty="0"/>
          </a:p>
          <a:p>
            <a:pPr defTabSz="914400">
              <a:spcBef>
                <a:spcPts val="0"/>
              </a:spcBef>
              <a:buClrTx/>
            </a:pPr>
            <a:r>
              <a:rPr lang="da-DK" dirty="0"/>
              <a:t>Vi mangler at implementere </a:t>
            </a:r>
            <a:r>
              <a:rPr lang="mr-IN" dirty="0"/>
              <a:t>…</a:t>
            </a:r>
            <a:endParaRPr lang="da-DK" dirty="0"/>
          </a:p>
          <a:p>
            <a:pPr defTabSz="914400">
              <a:spcBef>
                <a:spcPts val="0"/>
              </a:spcBef>
              <a:buClrTx/>
            </a:pPr>
            <a:r>
              <a:rPr lang="da-DK" dirty="0"/>
              <a:t>Dette kan gøres pænere</a:t>
            </a:r>
            <a:r>
              <a:rPr lang="mr-IN" dirty="0"/>
              <a:t>…</a:t>
            </a:r>
            <a:endParaRPr lang="da-DK" dirty="0"/>
          </a:p>
          <a:p>
            <a:pPr defTabSz="914400">
              <a:spcBef>
                <a:spcPts val="0"/>
              </a:spcBef>
              <a:buClrTx/>
            </a:pPr>
            <a:r>
              <a:rPr lang="mr-IN" dirty="0"/>
              <a:t>…</a:t>
            </a:r>
            <a:endParaRPr lang="da-DK" dirty="0"/>
          </a:p>
          <a:p>
            <a:pPr defTabSz="914400">
              <a:spcBef>
                <a:spcPts val="0"/>
              </a:spcBef>
              <a:buClrTx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651174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944004" cy="7451725"/>
          </a:xfrm>
          <a:prstGeom prst="rect">
            <a:avLst/>
          </a:prstGeom>
          <a:solidFill>
            <a:srgbClr val="00163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Placeholder 1"/>
          <p:cNvSpPr txBox="1">
            <a:spLocks/>
          </p:cNvSpPr>
          <p:nvPr/>
        </p:nvSpPr>
        <p:spPr>
          <a:xfrm>
            <a:off x="1118093" y="4553473"/>
            <a:ext cx="7294727" cy="1241954"/>
          </a:xfrm>
          <a:prstGeom prst="rect">
            <a:avLst/>
          </a:prstGeom>
        </p:spPr>
        <p:txBody>
          <a:bodyPr vert="horz" lIns="99377" tIns="49688" rIns="99377" bIns="49688" rtlCol="0" anchor="ctr">
            <a:noAutofit/>
          </a:bodyPr>
          <a:lstStyle>
            <a:lvl1pPr algn="l" defTabSz="496885" rtl="0" eaLnBrk="1" latinLnBrk="0" hangingPunct="1">
              <a:spcBef>
                <a:spcPct val="0"/>
              </a:spcBef>
              <a:buNone/>
              <a:defRPr sz="3600" kern="1200">
                <a:solidFill>
                  <a:srgbClr val="FBB040"/>
                </a:solidFill>
                <a:latin typeface="Verdana"/>
                <a:ea typeface="+mj-ea"/>
                <a:cs typeface="Verdana"/>
              </a:defRPr>
            </a:lvl1pPr>
          </a:lstStyle>
          <a:p>
            <a:r>
              <a:rPr lang="da-DK" dirty="0" err="1"/>
              <a:t>Javadoc</a:t>
            </a:r>
            <a:endParaRPr lang="en-US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1118093" y="5635073"/>
            <a:ext cx="7294728" cy="2380453"/>
          </a:xfrm>
          <a:prstGeom prst="rect">
            <a:avLst/>
          </a:prstGeom>
        </p:spPr>
        <p:txBody>
          <a:bodyPr vert="horz" lIns="99377" tIns="49688" rIns="99377" bIns="49688" rtlCol="0">
            <a:normAutofit/>
          </a:bodyPr>
          <a:lstStyle>
            <a:lvl1pPr marL="372664" indent="-372664" algn="l" defTabSz="496885" rtl="0" eaLnBrk="1" latinLnBrk="0" hangingPunct="1">
              <a:spcBef>
                <a:spcPct val="20000"/>
              </a:spcBef>
              <a:buClr>
                <a:srgbClr val="FBB040"/>
              </a:buClr>
              <a:buFont typeface="Wingdings" charset="2"/>
              <a:buChar char="§"/>
              <a:defRPr sz="1800" kern="1200">
                <a:solidFill>
                  <a:srgbClr val="00163B"/>
                </a:solidFill>
                <a:latin typeface="Verdana"/>
                <a:ea typeface="+mn-ea"/>
                <a:cs typeface="Verdana"/>
              </a:defRPr>
            </a:lvl1pPr>
            <a:lvl2pPr marL="807438" indent="-310553" algn="l" defTabSz="496885" rtl="0" eaLnBrk="1" latinLnBrk="0" hangingPunct="1">
              <a:spcBef>
                <a:spcPct val="20000"/>
              </a:spcBef>
              <a:buClr>
                <a:srgbClr val="FBB040"/>
              </a:buClr>
              <a:buFont typeface="Wingdings" charset="2"/>
              <a:buChar char="§"/>
              <a:defRPr sz="1800" kern="1200">
                <a:solidFill>
                  <a:srgbClr val="00163B"/>
                </a:solidFill>
                <a:latin typeface="Verdana"/>
                <a:ea typeface="+mn-ea"/>
                <a:cs typeface="Verdana"/>
              </a:defRPr>
            </a:lvl2pPr>
            <a:lvl3pPr marL="1242212" indent="-248442" algn="l" defTabSz="496885" rtl="0" eaLnBrk="1" latinLnBrk="0" hangingPunct="1">
              <a:spcBef>
                <a:spcPct val="20000"/>
              </a:spcBef>
              <a:buClr>
                <a:srgbClr val="FBB040"/>
              </a:buClr>
              <a:buFont typeface="Wingdings" charset="2"/>
              <a:buChar char="§"/>
              <a:defRPr sz="1800" kern="1200">
                <a:solidFill>
                  <a:srgbClr val="00163B"/>
                </a:solidFill>
                <a:latin typeface="Verdana"/>
                <a:ea typeface="+mn-ea"/>
                <a:cs typeface="Verdana"/>
              </a:defRPr>
            </a:lvl3pPr>
            <a:lvl4pPr marL="1739097" indent="-248442" algn="l" defTabSz="496885" rtl="0" eaLnBrk="1" latinLnBrk="0" hangingPunct="1">
              <a:spcBef>
                <a:spcPct val="20000"/>
              </a:spcBef>
              <a:buClr>
                <a:srgbClr val="FBB040"/>
              </a:buClr>
              <a:buFont typeface="Wingdings" charset="2"/>
              <a:buChar char="§"/>
              <a:defRPr sz="1800" kern="1200">
                <a:solidFill>
                  <a:srgbClr val="00163B"/>
                </a:solidFill>
                <a:latin typeface="Verdana"/>
                <a:ea typeface="+mn-ea"/>
                <a:cs typeface="Verdana"/>
              </a:defRPr>
            </a:lvl4pPr>
            <a:lvl5pPr marL="2235982" indent="-248442" algn="l" defTabSz="496885" rtl="0" eaLnBrk="1" latinLnBrk="0" hangingPunct="1">
              <a:spcBef>
                <a:spcPct val="20000"/>
              </a:spcBef>
              <a:buClr>
                <a:srgbClr val="FBB040"/>
              </a:buClr>
              <a:buFont typeface="Wingdings" charset="2"/>
              <a:buChar char="§"/>
              <a:defRPr sz="1800" kern="1200">
                <a:solidFill>
                  <a:srgbClr val="00163B"/>
                </a:solidFill>
                <a:latin typeface="Verdana"/>
                <a:ea typeface="+mn-ea"/>
                <a:cs typeface="Verdana"/>
              </a:defRPr>
            </a:lvl5pPr>
            <a:lvl6pPr marL="2732867" indent="-248442" algn="l" defTabSz="496885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29752" indent="-248442" algn="l" defTabSz="496885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26637" indent="-248442" algn="l" defTabSz="496885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23522" indent="-248442" algn="l" defTabSz="496885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a-DK" dirty="0">
              <a:solidFill>
                <a:schemeClr val="bg1"/>
              </a:solidFill>
            </a:endParaRPr>
          </a:p>
        </p:txBody>
      </p:sp>
      <p:pic>
        <p:nvPicPr>
          <p:cNvPr id="6" name="Picture 5" descr="CPHbusinessNEG_RG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008" y="10855"/>
            <a:ext cx="2339996" cy="927977"/>
          </a:xfrm>
          <a:prstGeom prst="rect">
            <a:avLst/>
          </a:prstGeom>
        </p:spPr>
      </p:pic>
      <p:pic>
        <p:nvPicPr>
          <p:cNvPr id="7" name="Picture 6" descr="3foto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788" y="1304241"/>
            <a:ext cx="7500977" cy="3443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9228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 err="1"/>
              <a:t>Javadoc</a:t>
            </a:r>
            <a:endParaRPr lang="da-D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Det centrale er: dokumentation af alle offentlige metoder: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Hvad sker der når metoden kaldes?</a:t>
            </a:r>
          </a:p>
          <a:p>
            <a:pPr defTabSz="914400">
              <a:spcBef>
                <a:spcPts val="0"/>
              </a:spcBef>
              <a:buClrTx/>
            </a:pPr>
            <a:r>
              <a:rPr lang="da-DK" dirty="0"/>
              <a:t>Hvordan påvirkes objektet som metoden hører til</a:t>
            </a:r>
          </a:p>
          <a:p>
            <a:pPr defTabSz="914400">
              <a:spcBef>
                <a:spcPts val="0"/>
              </a:spcBef>
              <a:buClrTx/>
            </a:pPr>
            <a:r>
              <a:rPr lang="da-DK" dirty="0"/>
              <a:t>Hvilken værdi returneres</a:t>
            </a:r>
          </a:p>
          <a:p>
            <a:pPr defTabSz="914400">
              <a:spcBef>
                <a:spcPts val="0"/>
              </a:spcBef>
              <a:buClrTx/>
            </a:pPr>
            <a:r>
              <a:rPr lang="da-DK" dirty="0"/>
              <a:t>Hvilke </a:t>
            </a:r>
            <a:r>
              <a:rPr lang="da-DK" dirty="0" err="1"/>
              <a:t>exceptions</a:t>
            </a:r>
            <a:r>
              <a:rPr lang="da-DK" dirty="0"/>
              <a:t> kastes</a:t>
            </a:r>
          </a:p>
          <a:p>
            <a:pPr defTabSz="914400">
              <a:spcBef>
                <a:spcPts val="0"/>
              </a:spcBef>
              <a:buClrTx/>
            </a:pPr>
            <a:endParaRPr lang="da-DK" dirty="0"/>
          </a:p>
          <a:p>
            <a:pPr marL="0" indent="0" defTabSz="914400">
              <a:spcBef>
                <a:spcPts val="0"/>
              </a:spcBef>
              <a:buClrTx/>
              <a:buNone/>
            </a:pPr>
            <a:r>
              <a:rPr lang="da-DK" dirty="0"/>
              <a:t>Hvordan kaldes metoden?</a:t>
            </a:r>
          </a:p>
          <a:p>
            <a:pPr defTabSz="914400">
              <a:spcBef>
                <a:spcPts val="0"/>
              </a:spcBef>
              <a:buClrTx/>
            </a:pPr>
            <a:r>
              <a:rPr lang="da-DK" dirty="0"/>
              <a:t>Skal man have gjort noget med objektet først</a:t>
            </a:r>
          </a:p>
          <a:p>
            <a:pPr defTabSz="914400">
              <a:spcBef>
                <a:spcPts val="0"/>
              </a:spcBef>
              <a:buClrTx/>
            </a:pPr>
            <a:r>
              <a:rPr lang="da-DK" dirty="0"/>
              <a:t>Er der særlige krav til parametrene </a:t>
            </a:r>
          </a:p>
          <a:p>
            <a:pPr lvl="2" defTabSz="914400">
              <a:spcBef>
                <a:spcPts val="0"/>
              </a:spcBef>
              <a:buClrTx/>
            </a:pPr>
            <a:r>
              <a:rPr lang="da-DK" dirty="0"/>
              <a:t>Kan parameter være </a:t>
            </a:r>
            <a:r>
              <a:rPr lang="da-DK" dirty="0" err="1"/>
              <a:t>null</a:t>
            </a:r>
            <a:r>
              <a:rPr lang="da-DK" dirty="0"/>
              <a:t>, tom liste,</a:t>
            </a:r>
            <a:r>
              <a:rPr lang="mr-IN" dirty="0"/>
              <a:t>…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08860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/>
              <a:t>Klasse dokumentation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Hvilken rolle spiller denne klasse i systemet:</a:t>
            </a:r>
          </a:p>
          <a:p>
            <a:pPr lvl="2" defTabSz="914400">
              <a:spcBef>
                <a:spcPts val="0"/>
              </a:spcBef>
              <a:buClrTx/>
            </a:pPr>
            <a:r>
              <a:rPr lang="da-DK" dirty="0"/>
              <a:t>Servlet, </a:t>
            </a:r>
            <a:r>
              <a:rPr lang="da-DK" dirty="0" err="1"/>
              <a:t>entity</a:t>
            </a:r>
            <a:r>
              <a:rPr lang="da-DK" dirty="0"/>
              <a:t>, mapper, </a:t>
            </a:r>
            <a:r>
              <a:rPr lang="da-DK" dirty="0" err="1"/>
              <a:t>util</a:t>
            </a:r>
            <a:endParaRPr lang="da-DK" dirty="0"/>
          </a:p>
          <a:p>
            <a:pPr lvl="2" defTabSz="914400">
              <a:spcBef>
                <a:spcPts val="0"/>
              </a:spcBef>
              <a:buClrTx/>
            </a:pPr>
            <a:endParaRPr lang="da-DK" dirty="0"/>
          </a:p>
          <a:p>
            <a:pPr marL="124222" indent="0" defTabSz="914400">
              <a:spcBef>
                <a:spcPts val="0"/>
              </a:spcBef>
              <a:buClrTx/>
              <a:buNone/>
            </a:pPr>
            <a:r>
              <a:rPr lang="da-DK" dirty="0"/>
              <a:t>Hvilke metoder er de centrale (hvis nogen)</a:t>
            </a:r>
          </a:p>
        </p:txBody>
      </p:sp>
    </p:spTree>
    <p:extLst>
      <p:ext uri="{BB962C8B-B14F-4D97-AF65-F5344CB8AC3E}">
        <p14:creationId xmlns:p14="http://schemas.microsoft.com/office/powerpoint/2010/main" val="4213378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 err="1"/>
              <a:t>Javadoc</a:t>
            </a:r>
            <a:r>
              <a:rPr lang="da-DK" dirty="0"/>
              <a:t> i </a:t>
            </a:r>
            <a:r>
              <a:rPr lang="da-DK"/>
              <a:t>Netbeans</a:t>
            </a:r>
            <a:endParaRPr lang="da-D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Målet er at vi alle skal have </a:t>
            </a:r>
            <a:r>
              <a:rPr lang="da-DK" dirty="0" err="1"/>
              <a:t>javadoc</a:t>
            </a:r>
            <a:r>
              <a:rPr lang="da-DK" dirty="0"/>
              <a:t> op at køre nu.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Der er et menu punkt under ”Run” der hedder ”Generate </a:t>
            </a:r>
            <a:r>
              <a:rPr lang="da-DK" dirty="0" err="1"/>
              <a:t>JavaDoc</a:t>
            </a:r>
            <a:r>
              <a:rPr lang="da-DK" dirty="0"/>
              <a:t>”.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dirty="0"/>
          </a:p>
          <a:p>
            <a:pPr marL="0" lvl="0" indent="0" defTabSz="914400">
              <a:spcBef>
                <a:spcPts val="0"/>
              </a:spcBef>
              <a:buClrTx/>
              <a:buNone/>
            </a:pPr>
            <a:r>
              <a:rPr lang="da-DK" dirty="0" err="1"/>
              <a:t>JavaDoc</a:t>
            </a:r>
            <a:r>
              <a:rPr lang="da-DK" dirty="0"/>
              <a:t> genererer en (masse) html filer der som udgangspunkt ligger under ”./</a:t>
            </a:r>
            <a:r>
              <a:rPr lang="da-DK" dirty="0" err="1"/>
              <a:t>target</a:t>
            </a:r>
            <a:r>
              <a:rPr lang="da-DK" dirty="0"/>
              <a:t>/site/</a:t>
            </a:r>
            <a:r>
              <a:rPr lang="da-DK" dirty="0" err="1"/>
              <a:t>apidocs</a:t>
            </a:r>
            <a:r>
              <a:rPr lang="da-DK" dirty="0"/>
              <a:t>/” i </a:t>
            </a:r>
            <a:r>
              <a:rPr lang="da-DK" dirty="0" err="1"/>
              <a:t>Netbeans</a:t>
            </a:r>
            <a:r>
              <a:rPr lang="da-DK" dirty="0"/>
              <a:t> projektet</a:t>
            </a:r>
          </a:p>
          <a:p>
            <a:pPr marL="0" lvl="0" indent="0" defTabSz="914400">
              <a:spcBef>
                <a:spcPts val="0"/>
              </a:spcBef>
              <a:buClrTx/>
              <a:buNone/>
            </a:pPr>
            <a:endParaRPr lang="da-DK" dirty="0"/>
          </a:p>
          <a:p>
            <a:pPr marL="0" lvl="0" indent="0" defTabSz="914400">
              <a:spcBef>
                <a:spcPts val="0"/>
              </a:spcBef>
              <a:buClrTx/>
              <a:buNone/>
            </a:pPr>
            <a:r>
              <a:rPr lang="da-DK" dirty="0"/>
              <a:t>Opgave: Vælg et vilkårligt </a:t>
            </a:r>
            <a:r>
              <a:rPr lang="da-DK" dirty="0" err="1"/>
              <a:t>Netbeans</a:t>
            </a:r>
            <a:r>
              <a:rPr lang="da-DK" dirty="0"/>
              <a:t> projekt og:</a:t>
            </a:r>
          </a:p>
          <a:p>
            <a:pPr marL="514350" lvl="0" indent="-514350" defTabSz="914400">
              <a:spcBef>
                <a:spcPts val="0"/>
              </a:spcBef>
              <a:buClrTx/>
              <a:buFont typeface="+mj-lt"/>
              <a:buAutoNum type="alphaLcPeriod"/>
            </a:pPr>
            <a:r>
              <a:rPr lang="da-DK" dirty="0"/>
              <a:t>Generer </a:t>
            </a:r>
            <a:r>
              <a:rPr lang="da-DK" dirty="0" err="1"/>
              <a:t>JavaDoc</a:t>
            </a:r>
            <a:r>
              <a:rPr lang="da-DK" dirty="0"/>
              <a:t> og find det i stifinder og åbn </a:t>
            </a:r>
            <a:r>
              <a:rPr lang="da-DK" dirty="0" err="1"/>
              <a:t>index.html</a:t>
            </a:r>
            <a:endParaRPr lang="da-DK" dirty="0"/>
          </a:p>
          <a:p>
            <a:pPr marL="514350" lvl="0" indent="-514350" defTabSz="914400">
              <a:spcBef>
                <a:spcPts val="0"/>
              </a:spcBef>
              <a:buClrTx/>
              <a:buFont typeface="+mj-lt"/>
              <a:buAutoNum type="alphaLcPeriod"/>
            </a:pPr>
            <a:r>
              <a:rPr lang="da-DK" dirty="0"/>
              <a:t>Skriv </a:t>
            </a:r>
            <a:r>
              <a:rPr lang="da-DK" dirty="0" err="1"/>
              <a:t>doc</a:t>
            </a:r>
            <a:r>
              <a:rPr lang="da-DK" dirty="0"/>
              <a:t> til en metode og gentag a) og find den kommentar du har skrevet.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954577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 err="1"/>
              <a:t>Javadoc</a:t>
            </a:r>
            <a:r>
              <a:rPr lang="da-DK" dirty="0"/>
              <a:t> på </a:t>
            </a:r>
            <a:r>
              <a:rPr lang="da-DK" dirty="0" err="1"/>
              <a:t>github</a:t>
            </a:r>
            <a:r>
              <a:rPr lang="da-DK" dirty="0"/>
              <a:t> pages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Det gode ved </a:t>
            </a:r>
            <a:r>
              <a:rPr lang="da-DK" dirty="0" err="1"/>
              <a:t>javadoc</a:t>
            </a:r>
            <a:r>
              <a:rPr lang="da-DK" dirty="0"/>
              <a:t> er at andre kan se det. Vi skal fikse to ting.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dirty="0"/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da-DK" dirty="0"/>
              <a:t>Vi skal have flyttet hvor </a:t>
            </a:r>
            <a:r>
              <a:rPr lang="da-DK" dirty="0" err="1"/>
              <a:t>javadoc</a:t>
            </a:r>
            <a:r>
              <a:rPr lang="da-DK" dirty="0"/>
              <a:t> ligger sine html filer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da-DK" dirty="0"/>
              <a:t>Vi skal have </a:t>
            </a:r>
            <a:r>
              <a:rPr lang="da-DK" dirty="0" err="1"/>
              <a:t>javadoc</a:t>
            </a:r>
            <a:r>
              <a:rPr lang="da-DK" dirty="0"/>
              <a:t> html siderne på git</a:t>
            </a:r>
            <a:r>
              <a:rPr lang="da-DK" i="1" dirty="0"/>
              <a:t>pages</a:t>
            </a:r>
            <a:r>
              <a:rPr lang="da-DK" dirty="0"/>
              <a:t>.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da-DK" dirty="0"/>
          </a:p>
          <a:p>
            <a:pPr marL="0" indent="0" defTabSz="914400">
              <a:spcBef>
                <a:spcPts val="0"/>
              </a:spcBef>
              <a:buClrTx/>
              <a:buNone/>
            </a:pPr>
            <a:r>
              <a:rPr lang="da-DK" dirty="0"/>
              <a:t>Demo &amp; Do</a:t>
            </a:r>
            <a:r>
              <a:rPr lang="mr-IN" dirty="0"/>
              <a:t>…</a:t>
            </a:r>
            <a:endParaRPr lang="da-DK" dirty="0"/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da-DK" dirty="0"/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13614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lvl="0" indent="0" defTabSz="914400">
              <a:spcBef>
                <a:spcPts val="0"/>
              </a:spcBef>
              <a:buClrTx/>
            </a:pPr>
            <a:r>
              <a:rPr lang="en-US" dirty="0" err="1"/>
              <a:t>Opsamling</a:t>
            </a:r>
            <a:r>
              <a:rPr lang="en-US" dirty="0"/>
              <a:t> </a:t>
            </a:r>
            <a:r>
              <a:rPr lang="en-US" dirty="0" err="1"/>
              <a:t>fra</a:t>
            </a:r>
            <a:r>
              <a:rPr lang="en-US" dirty="0"/>
              <a:t> </a:t>
            </a:r>
            <a:r>
              <a:rPr lang="en-US" dirty="0" err="1"/>
              <a:t>forrige</a:t>
            </a:r>
            <a:r>
              <a:rPr lang="en-US" dirty="0"/>
              <a:t> </a:t>
            </a:r>
            <a:r>
              <a:rPr lang="en-US" dirty="0" err="1"/>
              <a:t>uge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lvl="0" indent="0" defTabSz="914400">
              <a:spcBef>
                <a:spcPts val="0"/>
              </a:spcBef>
              <a:buClrTx/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en-US" dirty="0"/>
              <a:t>De </a:t>
            </a:r>
            <a:r>
              <a:rPr lang="en-US" dirty="0" err="1"/>
              <a:t>næste</a:t>
            </a:r>
            <a:r>
              <a:rPr lang="en-US" dirty="0"/>
              <a:t> </a:t>
            </a:r>
            <a:r>
              <a:rPr lang="en-US" dirty="0" err="1"/>
              <a:t>moduler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Uge</a:t>
            </a:r>
            <a:r>
              <a:rPr lang="en-US" dirty="0"/>
              <a:t> 12: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Arkitekturen</a:t>
            </a:r>
            <a:r>
              <a:rPr lang="en-US" dirty="0"/>
              <a:t> </a:t>
            </a:r>
            <a:r>
              <a:rPr lang="en-US" dirty="0" err="1"/>
              <a:t>skal</a:t>
            </a:r>
            <a:r>
              <a:rPr lang="en-US" dirty="0"/>
              <a:t> </a:t>
            </a:r>
            <a:r>
              <a:rPr lang="en-US" dirty="0" err="1"/>
              <a:t>helt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plads</a:t>
            </a:r>
            <a:r>
              <a:rPr lang="en-US" dirty="0"/>
              <a:t>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	- Facade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	- Exception handling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	- 3 lags </a:t>
            </a:r>
            <a:r>
              <a:rPr lang="en-US" dirty="0" err="1"/>
              <a:t>arkitekturen</a:t>
            </a: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	- Mapper </a:t>
            </a:r>
            <a:r>
              <a:rPr lang="en-US" dirty="0" err="1"/>
              <a:t>niveauet</a:t>
            </a:r>
            <a:r>
              <a:rPr lang="en-US" dirty="0"/>
              <a:t> </a:t>
            </a:r>
            <a:r>
              <a:rPr lang="en-US" dirty="0" err="1"/>
              <a:t>skal</a:t>
            </a:r>
            <a:r>
              <a:rPr lang="en-US" dirty="0"/>
              <a:t> op for de </a:t>
            </a:r>
            <a:r>
              <a:rPr lang="en-US" dirty="0" err="1"/>
              <a:t>gule</a:t>
            </a:r>
            <a:r>
              <a:rPr lang="en-US" dirty="0"/>
              <a:t> &amp; </a:t>
            </a:r>
            <a:r>
              <a:rPr lang="en-US" dirty="0" err="1"/>
              <a:t>røde</a:t>
            </a: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Der </a:t>
            </a:r>
            <a:r>
              <a:rPr lang="en-US" dirty="0" err="1"/>
              <a:t>skal</a:t>
            </a:r>
            <a:r>
              <a:rPr lang="en-US" dirty="0"/>
              <a:t> </a:t>
            </a:r>
            <a:r>
              <a:rPr lang="en-US" dirty="0" err="1"/>
              <a:t>afleveres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individuel</a:t>
            </a:r>
            <a:r>
              <a:rPr lang="en-US" dirty="0"/>
              <a:t> </a:t>
            </a:r>
            <a:r>
              <a:rPr lang="en-US" dirty="0" err="1"/>
              <a:t>opgave</a:t>
            </a:r>
            <a:r>
              <a:rPr lang="en-US" dirty="0"/>
              <a:t> – se web for </a:t>
            </a:r>
            <a:r>
              <a:rPr lang="en-US" dirty="0" err="1"/>
              <a:t>præcis</a:t>
            </a:r>
            <a:r>
              <a:rPr lang="en-US" dirty="0"/>
              <a:t> info.</a:t>
            </a:r>
          </a:p>
        </p:txBody>
      </p:sp>
    </p:spTree>
    <p:extLst>
      <p:ext uri="{BB962C8B-B14F-4D97-AF65-F5344CB8AC3E}">
        <p14:creationId xmlns:p14="http://schemas.microsoft.com/office/powerpoint/2010/main" val="1592668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/>
              <a:t>Prøve eksamen den 6. april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/>
              <a:t>Cup-</a:t>
            </a:r>
            <a:r>
              <a:rPr lang="da-DK" dirty="0" err="1"/>
              <a:t>cake</a:t>
            </a:r>
            <a:r>
              <a:rPr lang="da-DK" dirty="0"/>
              <a:t> rapporten og systemet</a:t>
            </a:r>
          </a:p>
          <a:p>
            <a:pPr marL="0" indent="0">
              <a:buNone/>
            </a:pPr>
            <a:endParaRPr lang="da-DK" dirty="0"/>
          </a:p>
          <a:p>
            <a:r>
              <a:rPr lang="da-DK" dirty="0"/>
              <a:t>Gruppevis</a:t>
            </a:r>
          </a:p>
          <a:p>
            <a:r>
              <a:rPr lang="da-DK" dirty="0"/>
              <a:t>45 min pr. gruppe (til endelige eksamen – 2:30).</a:t>
            </a:r>
          </a:p>
          <a:p>
            <a:r>
              <a:rPr lang="da-DK" dirty="0"/>
              <a:t>10 min oplæg, 30 min spørge, 5 min votering/feedback.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49697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944004" cy="7451725"/>
          </a:xfrm>
          <a:prstGeom prst="rect">
            <a:avLst/>
          </a:prstGeom>
          <a:solidFill>
            <a:srgbClr val="00163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Placeholder 1"/>
          <p:cNvSpPr txBox="1">
            <a:spLocks/>
          </p:cNvSpPr>
          <p:nvPr/>
        </p:nvSpPr>
        <p:spPr>
          <a:xfrm>
            <a:off x="1118093" y="4553473"/>
            <a:ext cx="7294727" cy="1241954"/>
          </a:xfrm>
          <a:prstGeom prst="rect">
            <a:avLst/>
          </a:prstGeom>
        </p:spPr>
        <p:txBody>
          <a:bodyPr vert="horz" lIns="99377" tIns="49688" rIns="99377" bIns="49688" rtlCol="0" anchor="ctr">
            <a:noAutofit/>
          </a:bodyPr>
          <a:lstStyle>
            <a:lvl1pPr algn="l" defTabSz="496885" rtl="0" eaLnBrk="1" latinLnBrk="0" hangingPunct="1">
              <a:spcBef>
                <a:spcPct val="0"/>
              </a:spcBef>
              <a:buNone/>
              <a:defRPr sz="3600" kern="1200">
                <a:solidFill>
                  <a:srgbClr val="FBB040"/>
                </a:solidFill>
                <a:latin typeface="Verdana"/>
                <a:ea typeface="+mj-ea"/>
                <a:cs typeface="Verdana"/>
              </a:defRPr>
            </a:lvl1pPr>
          </a:lstStyle>
          <a:p>
            <a:r>
              <a:rPr lang="da-DK"/>
              <a:t>Rapport skrivning</a:t>
            </a:r>
            <a:endParaRPr lang="en-US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1118093" y="5635073"/>
            <a:ext cx="7294728" cy="2380453"/>
          </a:xfrm>
          <a:prstGeom prst="rect">
            <a:avLst/>
          </a:prstGeom>
        </p:spPr>
        <p:txBody>
          <a:bodyPr vert="horz" lIns="99377" tIns="49688" rIns="99377" bIns="49688" rtlCol="0">
            <a:normAutofit/>
          </a:bodyPr>
          <a:lstStyle>
            <a:lvl1pPr marL="372664" indent="-372664" algn="l" defTabSz="496885" rtl="0" eaLnBrk="1" latinLnBrk="0" hangingPunct="1">
              <a:spcBef>
                <a:spcPct val="20000"/>
              </a:spcBef>
              <a:buClr>
                <a:srgbClr val="FBB040"/>
              </a:buClr>
              <a:buFont typeface="Wingdings" charset="2"/>
              <a:buChar char="§"/>
              <a:defRPr sz="1800" kern="1200">
                <a:solidFill>
                  <a:srgbClr val="00163B"/>
                </a:solidFill>
                <a:latin typeface="Verdana"/>
                <a:ea typeface="+mn-ea"/>
                <a:cs typeface="Verdana"/>
              </a:defRPr>
            </a:lvl1pPr>
            <a:lvl2pPr marL="807438" indent="-310553" algn="l" defTabSz="496885" rtl="0" eaLnBrk="1" latinLnBrk="0" hangingPunct="1">
              <a:spcBef>
                <a:spcPct val="20000"/>
              </a:spcBef>
              <a:buClr>
                <a:srgbClr val="FBB040"/>
              </a:buClr>
              <a:buFont typeface="Wingdings" charset="2"/>
              <a:buChar char="§"/>
              <a:defRPr sz="1800" kern="1200">
                <a:solidFill>
                  <a:srgbClr val="00163B"/>
                </a:solidFill>
                <a:latin typeface="Verdana"/>
                <a:ea typeface="+mn-ea"/>
                <a:cs typeface="Verdana"/>
              </a:defRPr>
            </a:lvl2pPr>
            <a:lvl3pPr marL="1242212" indent="-248442" algn="l" defTabSz="496885" rtl="0" eaLnBrk="1" latinLnBrk="0" hangingPunct="1">
              <a:spcBef>
                <a:spcPct val="20000"/>
              </a:spcBef>
              <a:buClr>
                <a:srgbClr val="FBB040"/>
              </a:buClr>
              <a:buFont typeface="Wingdings" charset="2"/>
              <a:buChar char="§"/>
              <a:defRPr sz="1800" kern="1200">
                <a:solidFill>
                  <a:srgbClr val="00163B"/>
                </a:solidFill>
                <a:latin typeface="Verdana"/>
                <a:ea typeface="+mn-ea"/>
                <a:cs typeface="Verdana"/>
              </a:defRPr>
            </a:lvl3pPr>
            <a:lvl4pPr marL="1739097" indent="-248442" algn="l" defTabSz="496885" rtl="0" eaLnBrk="1" latinLnBrk="0" hangingPunct="1">
              <a:spcBef>
                <a:spcPct val="20000"/>
              </a:spcBef>
              <a:buClr>
                <a:srgbClr val="FBB040"/>
              </a:buClr>
              <a:buFont typeface="Wingdings" charset="2"/>
              <a:buChar char="§"/>
              <a:defRPr sz="1800" kern="1200">
                <a:solidFill>
                  <a:srgbClr val="00163B"/>
                </a:solidFill>
                <a:latin typeface="Verdana"/>
                <a:ea typeface="+mn-ea"/>
                <a:cs typeface="Verdana"/>
              </a:defRPr>
            </a:lvl4pPr>
            <a:lvl5pPr marL="2235982" indent="-248442" algn="l" defTabSz="496885" rtl="0" eaLnBrk="1" latinLnBrk="0" hangingPunct="1">
              <a:spcBef>
                <a:spcPct val="20000"/>
              </a:spcBef>
              <a:buClr>
                <a:srgbClr val="FBB040"/>
              </a:buClr>
              <a:buFont typeface="Wingdings" charset="2"/>
              <a:buChar char="§"/>
              <a:defRPr sz="1800" kern="1200">
                <a:solidFill>
                  <a:srgbClr val="00163B"/>
                </a:solidFill>
                <a:latin typeface="Verdana"/>
                <a:ea typeface="+mn-ea"/>
                <a:cs typeface="Verdana"/>
              </a:defRPr>
            </a:lvl5pPr>
            <a:lvl6pPr marL="2732867" indent="-248442" algn="l" defTabSz="496885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29752" indent="-248442" algn="l" defTabSz="496885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26637" indent="-248442" algn="l" defTabSz="496885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23522" indent="-248442" algn="l" defTabSz="496885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a-DK" dirty="0">
              <a:solidFill>
                <a:schemeClr val="bg1"/>
              </a:solidFill>
            </a:endParaRPr>
          </a:p>
        </p:txBody>
      </p:sp>
      <p:pic>
        <p:nvPicPr>
          <p:cNvPr id="6" name="Picture 5" descr="CPHbusinessNEG_RG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008" y="10855"/>
            <a:ext cx="2339996" cy="927977"/>
          </a:xfrm>
          <a:prstGeom prst="rect">
            <a:avLst/>
          </a:prstGeom>
        </p:spPr>
      </p:pic>
      <p:pic>
        <p:nvPicPr>
          <p:cNvPr id="7" name="Picture 6" descr="3foto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788" y="1304241"/>
            <a:ext cx="7500977" cy="3443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824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/>
              <a:t>Rapport skrivning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92088" y="927099"/>
            <a:ext cx="9602787" cy="6195595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Som del af 1. års prøve skal der afleveres en rapport.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Rapporten skal beskrive det udviklede system.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Tænk den som ”overdragelses dokumentation”.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Næste team skal kunne forstå: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a-DK" dirty="0"/>
              <a:t>Hvem er kunden og hvad handler systemet om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a-DK" dirty="0"/>
              <a:t>Forstå hvordan systemet er overordnet set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a-DK" dirty="0"/>
              <a:t>Typiske flow i programmet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a-DK" dirty="0"/>
              <a:t>Hvad der mangler at blive lavet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a-DK" dirty="0"/>
              <a:t>Kendte fejl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a-DK" dirty="0"/>
              <a:t>Hvad er testet</a:t>
            </a:r>
          </a:p>
        </p:txBody>
      </p:sp>
    </p:spTree>
    <p:extLst>
      <p:ext uri="{BB962C8B-B14F-4D97-AF65-F5344CB8AC3E}">
        <p14:creationId xmlns:p14="http://schemas.microsoft.com/office/powerpoint/2010/main" val="1619350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/>
              <a:t>Rapport skrivning II</a:t>
            </a:r>
          </a:p>
          <a:p>
            <a:endParaRPr lang="da-D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Det er </a:t>
            </a:r>
            <a:r>
              <a:rPr lang="da-DK" i="1" dirty="0"/>
              <a:t>også</a:t>
            </a:r>
            <a:r>
              <a:rPr lang="da-DK" dirty="0"/>
              <a:t> en øvelse i at lave UML diagrammer.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Domænemodel (Klasse diagram)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Navigationsmodel (State diagram)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 err="1"/>
              <a:t>Kontrolflow</a:t>
            </a:r>
            <a:r>
              <a:rPr lang="da-DK" dirty="0"/>
              <a:t> (Sekvens diagram)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 err="1"/>
              <a:t>Arbejdsflow</a:t>
            </a:r>
            <a:r>
              <a:rPr lang="da-DK" dirty="0"/>
              <a:t> (Aktivitets diagram)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63458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E70B642-2420-124D-8686-12129E7BF44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Rapport </a:t>
            </a:r>
            <a:r>
              <a:rPr lang="en-US" dirty="0" err="1"/>
              <a:t>skabelon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A1E3C3-D515-A44C-ACE8-D93289A6FDC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/>
              <a:t>Der er lavet en rapport skabelon i forbindelse med ugens </a:t>
            </a:r>
            <a:r>
              <a:rPr lang="da-DK" dirty="0" err="1"/>
              <a:t>material</a:t>
            </a:r>
            <a:r>
              <a:rPr lang="da-DK" dirty="0"/>
              <a:t>.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[[ </a:t>
            </a:r>
            <a:r>
              <a:rPr lang="da-DK" dirty="0" err="1"/>
              <a:t>Gennengå</a:t>
            </a:r>
            <a:r>
              <a:rPr lang="da-DK" dirty="0"/>
              <a:t> denne i store træk ]]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Omfang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Kopiering ( herunder opgave formuleringen)</a:t>
            </a:r>
          </a:p>
          <a:p>
            <a:pPr marL="434774" lvl="1" indent="0">
              <a:buNone/>
            </a:pPr>
            <a:r>
              <a:rPr lang="da-DK" dirty="0"/>
              <a:t>	”Det kan være nyttigt at indføre et citat i projektet, når dette udtrykker en vigtig pointe” </a:t>
            </a:r>
            <a:r>
              <a:rPr lang="da-DK" sz="1200" dirty="0"/>
              <a:t>[http://</a:t>
            </a:r>
            <a:r>
              <a:rPr lang="da-DK" sz="1200" dirty="0" err="1"/>
              <a:t>www.kdm.aau.dk</a:t>
            </a:r>
            <a:r>
              <a:rPr lang="da-DK" sz="1200" dirty="0"/>
              <a:t>/</a:t>
            </a:r>
            <a:r>
              <a:rPr lang="da-DK" sz="1200" dirty="0" err="1"/>
              <a:t>studiehaandbog</a:t>
            </a:r>
            <a:r>
              <a:rPr lang="da-DK" sz="1200" dirty="0"/>
              <a:t>/projektrapporten/citater/]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31096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/>
              <a:t>Eksempel - Klassediagram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92088" y="927100"/>
            <a:ext cx="4532312" cy="5937250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Vi skal lige fikse et bedre rejsekort</a:t>
            </a:r>
            <a:r>
              <a:rPr lang="mr-IN" dirty="0"/>
              <a:t>…</a:t>
            </a:r>
            <a:endParaRPr lang="da-DK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Domæne model </a:t>
            </a:r>
          </a:p>
          <a:p>
            <a:pPr defTabSz="914400">
              <a:spcBef>
                <a:spcPts val="0"/>
              </a:spcBef>
              <a:buClrTx/>
              <a:defRPr/>
            </a:pPr>
            <a:r>
              <a:rPr lang="da-DK" dirty="0"/>
              <a:t>hvilken information arbejder </a:t>
            </a:r>
            <a:r>
              <a:rPr lang="da-DK" dirty="0" err="1"/>
              <a:t>virksom-heden</a:t>
            </a:r>
            <a:r>
              <a:rPr lang="da-DK" dirty="0"/>
              <a:t> med?</a:t>
            </a:r>
          </a:p>
          <a:p>
            <a:pPr defTabSz="914400">
              <a:spcBef>
                <a:spcPts val="0"/>
              </a:spcBef>
              <a:buClrTx/>
              <a:defRPr/>
            </a:pPr>
            <a:endParaRPr lang="da-DK" dirty="0"/>
          </a:p>
          <a:p>
            <a:pPr marL="0" indent="0" defTabSz="914400">
              <a:spcBef>
                <a:spcPts val="0"/>
              </a:spcBef>
              <a:buClrTx/>
              <a:buNone/>
              <a:defRPr/>
            </a:pPr>
            <a:r>
              <a:rPr lang="da-DK" dirty="0"/>
              <a:t>(Kan ofte laves som </a:t>
            </a:r>
            <a:r>
              <a:rPr lang="da-DK"/>
              <a:t>EER diagram)</a:t>
            </a:r>
            <a:endParaRPr lang="da-DK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81" y="828511"/>
            <a:ext cx="4165352" cy="61344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8522" y="3657600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62166270"/>
      </p:ext>
    </p:extLst>
  </p:cSld>
  <p:clrMapOvr>
    <a:masterClrMapping/>
  </p:clrMapOvr>
</p:sld>
</file>

<file path=ppt/theme/theme1.xml><?xml version="1.0" encoding="utf-8"?>
<a:theme xmlns:a="http://schemas.openxmlformats.org/drawingml/2006/main" name="Cphbusiness PowerPoint skabel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Cphbusiness-koe</Template>
  <TotalTime>565</TotalTime>
  <Words>749</Words>
  <Application>Microsoft Macintosh PowerPoint</Application>
  <PresentationFormat>Custom</PresentationFormat>
  <Paragraphs>162</Paragraphs>
  <Slides>19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Mangal</vt:lpstr>
      <vt:lpstr>Verdana</vt:lpstr>
      <vt:lpstr>Wingdings</vt:lpstr>
      <vt:lpstr>Cphbusiness PowerPoint skabelon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Kasper Oesterbye</dc:creator>
  <cp:lastModifiedBy>Kasper Oesterbye</cp:lastModifiedBy>
  <cp:revision>58</cp:revision>
  <dcterms:created xsi:type="dcterms:W3CDTF">2017-09-28T08:32:42Z</dcterms:created>
  <dcterms:modified xsi:type="dcterms:W3CDTF">2018-03-12T10:22:35Z</dcterms:modified>
</cp:coreProperties>
</file>