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3" r:id="rId2"/>
    <p:sldId id="264" r:id="rId3"/>
    <p:sldId id="265" r:id="rId4"/>
    <p:sldId id="266" r:id="rId5"/>
    <p:sldId id="259" r:id="rId6"/>
    <p:sldId id="283" r:id="rId7"/>
    <p:sldId id="267" r:id="rId8"/>
    <p:sldId id="268" r:id="rId9"/>
    <p:sldId id="281" r:id="rId10"/>
    <p:sldId id="280" r:id="rId11"/>
    <p:sldId id="269" r:id="rId12"/>
    <p:sldId id="270" r:id="rId13"/>
    <p:sldId id="271" r:id="rId14"/>
    <p:sldId id="272" r:id="rId15"/>
    <p:sldId id="282" r:id="rId16"/>
    <p:sldId id="273" r:id="rId17"/>
    <p:sldId id="274" r:id="rId18"/>
    <p:sldId id="276" r:id="rId19"/>
    <p:sldId id="275" r:id="rId20"/>
    <p:sldId id="277" r:id="rId21"/>
    <p:sldId id="278" r:id="rId22"/>
    <p:sldId id="279" r:id="rId23"/>
  </p:sldIdLst>
  <p:sldSz cx="9939338" cy="7451725"/>
  <p:notesSz cx="6858000" cy="9144000"/>
  <p:defaultTextStyle>
    <a:defPPr>
      <a:defRPr lang="en-US"/>
    </a:defPPr>
    <a:lvl1pPr marL="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88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77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065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754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442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131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819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508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>
          <p15:clr>
            <a:srgbClr val="A4A3A4"/>
          </p15:clr>
        </p15:guide>
        <p15:guide id="2" pos="3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3B"/>
    <a:srgbClr val="FBB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0" autoAdjust="0"/>
    <p:restoredTop sz="88736" autoAdjust="0"/>
  </p:normalViewPr>
  <p:slideViewPr>
    <p:cSldViewPr snapToGrid="0" snapToObjects="1">
      <p:cViewPr varScale="1">
        <p:scale>
          <a:sx n="121" d="100"/>
          <a:sy n="121" d="100"/>
        </p:scale>
        <p:origin x="1568" y="168"/>
      </p:cViewPr>
      <p:guideLst>
        <p:guide orient="horz" pos="2347"/>
        <p:guide pos="3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7B8CA-C915-FE4A-B702-DBB059AD2F41}" type="datetimeFigureOut">
              <a:rPr lang="da-DK" smtClean="0"/>
              <a:t>12/03/2018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27883-AC74-514D-98D2-CD2A8D4CC53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67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27883-AC74-514D-98D2-CD2A8D4CC53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225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startuml</a:t>
            </a:r>
            <a:endParaRPr lang="da-D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title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Rejsekortet - Domæne model</a:t>
            </a:r>
          </a:p>
          <a:p>
            <a:endParaRPr lang="da-D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Kunde {</a:t>
            </a:r>
          </a:p>
          <a:p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+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float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kredit</a:t>
            </a:r>
          </a:p>
          <a:p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+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void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startRejse</a:t>
            </a:r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(Sted s)</a:t>
            </a:r>
          </a:p>
          <a:p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da-D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Kunde --   Rejse</a:t>
            </a:r>
          </a:p>
          <a:p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Rejse -- Sted : start &amp; slut</a:t>
            </a:r>
          </a:p>
          <a:p>
            <a:endParaRPr lang="da-D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</a:t>
            </a:r>
            <a:r>
              <a:rPr lang="da-DK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enduml</a:t>
            </a:r>
            <a:endParaRPr lang="da-D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27883-AC74-514D-98D2-CD2A8D4CC53E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398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27883-AC74-514D-98D2-CD2A8D4CC53E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659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27883-AC74-514D-98D2-CD2A8D4CC53E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2898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dirty="0"/>
              <a:t>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27883-AC74-514D-98D2-CD2A8D4CC53E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21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 descr="5f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279054"/>
            <a:ext cx="8309043" cy="2029164"/>
          </a:xfrm>
          <a:prstGeom prst="rect">
            <a:avLst/>
          </a:prstGeom>
        </p:spPr>
      </p:pic>
      <p:pic>
        <p:nvPicPr>
          <p:cNvPr id="10" name="Picture 2" descr="CPH_CBA_Payoff_NEG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90" y="1149719"/>
            <a:ext cx="7311326" cy="198320"/>
          </a:xfrm>
          <a:prstGeom prst="rect">
            <a:avLst/>
          </a:prstGeom>
        </p:spPr>
      </p:pic>
      <p:sp>
        <p:nvSpPr>
          <p:cNvPr id="20" name="Pladsholder til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27236" y="3639312"/>
            <a:ext cx="7399879" cy="78468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sz="3600">
                <a:solidFill>
                  <a:srgbClr val="FBB04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da-DK" dirty="0"/>
              <a:t>Tilføj titel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6" y="4426458"/>
            <a:ext cx="7409023" cy="228523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>
                <a:solidFill>
                  <a:srgbClr val="FFFFFF"/>
                </a:solidFill>
              </a:rPr>
              <a:t>PowerPoint 31.07.2012 [RET DATO]</a:t>
            </a:r>
            <a:endParaRPr lang="da-DK" dirty="0"/>
          </a:p>
        </p:txBody>
      </p:sp>
      <p:pic>
        <p:nvPicPr>
          <p:cNvPr id="11" name="Picture 5" descr="CPHbusinessNEG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 e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3f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02" y="4855464"/>
            <a:ext cx="7589363" cy="779609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solidFill>
                  <a:srgbClr val="FBB040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7" y="5644216"/>
            <a:ext cx="7589528" cy="14881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/>
              <a:t>Duis</a:t>
            </a:r>
            <a:r>
              <a:rPr lang="da-DK" dirty="0"/>
              <a:t> </a:t>
            </a:r>
            <a:r>
              <a:rPr lang="da-DK" dirty="0" err="1"/>
              <a:t>autem</a:t>
            </a:r>
            <a:r>
              <a:rPr lang="da-DK" dirty="0"/>
              <a:t> vel </a:t>
            </a:r>
            <a:r>
              <a:rPr lang="da-DK" dirty="0" err="1"/>
              <a:t>eum</a:t>
            </a:r>
            <a:r>
              <a:rPr lang="da-DK" dirty="0"/>
              <a:t> </a:t>
            </a:r>
            <a:r>
              <a:rPr lang="da-DK" dirty="0" err="1"/>
              <a:t>iriure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in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endParaRPr lang="da-DK" dirty="0"/>
          </a:p>
        </p:txBody>
      </p:sp>
      <p:pic>
        <p:nvPicPr>
          <p:cNvPr id="6" name="Picture 5" descr="CPHbusinessNEG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91866" y="206906"/>
            <a:ext cx="9602430" cy="624490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088" y="927100"/>
            <a:ext cx="9602787" cy="59372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D2C6-C2C4-7140-9F1B-F6FCB0D97EB3}" type="datetimeFigureOut">
              <a:rPr lang="da-DK" smtClean="0"/>
              <a:t>12/03/2018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A969-DB17-3643-958A-F92FCDFB115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682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PHbusiness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334" y="6598079"/>
            <a:ext cx="2347874" cy="9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496885" rtl="0" eaLnBrk="1" latinLnBrk="0" hangingPunct="1">
        <a:spcBef>
          <a:spcPct val="0"/>
        </a:spcBef>
        <a:buNone/>
        <a:defRPr sz="3600" kern="1200">
          <a:solidFill>
            <a:srgbClr val="FBB040"/>
          </a:solidFill>
          <a:latin typeface="Verdana"/>
          <a:ea typeface="+mj-ea"/>
          <a:cs typeface="Verdana"/>
        </a:defRPr>
      </a:lvl1pPr>
    </p:titleStyle>
    <p:bodyStyle>
      <a:lvl1pPr marL="372664" indent="-372664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1pPr>
      <a:lvl2pPr marL="807438" indent="-310553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2pPr>
      <a:lvl3pPr marL="124221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3pPr>
      <a:lvl4pPr marL="1739097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4pPr>
      <a:lvl5pPr marL="223598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5pPr>
      <a:lvl6pPr marL="273286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3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2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2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9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1118093" y="3342399"/>
            <a:ext cx="7294727" cy="1241954"/>
          </a:xfrm>
          <a:prstGeom prst="rect">
            <a:avLst/>
          </a:prstGeom>
        </p:spPr>
        <p:txBody>
          <a:bodyPr vert="horz" lIns="99377" tIns="49688" rIns="99377" bIns="49688" rtlCol="0" anchor="ctr">
            <a:noAutofit/>
          </a:bodyPr>
          <a:lstStyle>
            <a:lvl1pPr algn="l" defTabSz="496885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BB04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da-DK" dirty="0"/>
              <a:t>Dokumentation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18093" y="4423999"/>
            <a:ext cx="7294728" cy="2380453"/>
          </a:xfrm>
          <a:prstGeom prst="rect">
            <a:avLst/>
          </a:prstGeom>
        </p:spPr>
        <p:txBody>
          <a:bodyPr vert="horz" lIns="99377" tIns="49688" rIns="99377" bIns="49688" rtlCol="0">
            <a:normAutofit/>
          </a:bodyPr>
          <a:lstStyle>
            <a:lvl1pPr marL="372664" indent="-372664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1pPr>
            <a:lvl2pPr marL="807438" indent="-310553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2pPr>
            <a:lvl3pPr marL="124221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3pPr>
            <a:lvl4pPr marL="1739097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4pPr>
            <a:lvl5pPr marL="223598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5pPr>
            <a:lvl6pPr marL="273286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975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663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352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1400" dirty="0">
              <a:solidFill>
                <a:schemeClr val="bg1"/>
              </a:solidFill>
            </a:endParaRPr>
          </a:p>
        </p:txBody>
      </p:sp>
      <p:pic>
        <p:nvPicPr>
          <p:cNvPr id="6" name="Picture 5" descr="CPHbusinessNEG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  <p:pic>
        <p:nvPicPr>
          <p:cNvPr id="2" name="Picture 1" descr="5foto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279054"/>
            <a:ext cx="8309043" cy="2029164"/>
          </a:xfrm>
          <a:prstGeom prst="rect">
            <a:avLst/>
          </a:prstGeom>
        </p:spPr>
      </p:pic>
      <p:pic>
        <p:nvPicPr>
          <p:cNvPr id="3" name="Picture 2" descr="CPH_CBA_Payoff_NEG_CMY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90" y="1149719"/>
            <a:ext cx="7311326" cy="1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8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70B642-2420-124D-8686-12129E7BF4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Rapport </a:t>
            </a:r>
            <a:r>
              <a:rPr lang="en-US" dirty="0" err="1"/>
              <a:t>skabelon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1E3C3-D515-A44C-ACE8-D93289A6FD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Der er lavet en rapport skabelon i forbindelse med ugens </a:t>
            </a:r>
            <a:r>
              <a:rPr lang="da-DK" dirty="0" err="1"/>
              <a:t>material</a:t>
            </a:r>
            <a:r>
              <a:rPr lang="da-DK" dirty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[[ </a:t>
            </a:r>
            <a:r>
              <a:rPr lang="da-DK" dirty="0" err="1"/>
              <a:t>Gennengå</a:t>
            </a:r>
            <a:r>
              <a:rPr lang="da-DK" dirty="0"/>
              <a:t> denne i store træk ]]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Omfang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Kopiering ( herunder opgave formuleringen)</a:t>
            </a:r>
          </a:p>
          <a:p>
            <a:pPr marL="434774" lvl="1" indent="0">
              <a:buNone/>
            </a:pPr>
            <a:r>
              <a:rPr lang="da-DK" dirty="0"/>
              <a:t>	”Det kan være nyttigt at indføre et citat i projektet, når dette udtrykker en vigtig pointe” </a:t>
            </a:r>
            <a:r>
              <a:rPr lang="da-DK" sz="1200" dirty="0"/>
              <a:t>[http://</a:t>
            </a:r>
            <a:r>
              <a:rPr lang="da-DK" sz="1200" dirty="0" err="1"/>
              <a:t>www.kdm.aau.dk</a:t>
            </a:r>
            <a:r>
              <a:rPr lang="da-DK" sz="1200" dirty="0"/>
              <a:t>/</a:t>
            </a:r>
            <a:r>
              <a:rPr lang="da-DK" sz="1200" dirty="0" err="1"/>
              <a:t>studiehaandbog</a:t>
            </a:r>
            <a:r>
              <a:rPr lang="da-DK" sz="1200" dirty="0"/>
              <a:t>/projektrapporten/citater/]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10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Eksempel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088" y="927100"/>
            <a:ext cx="4532312" cy="59372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Vi skal lige fikse et bedre rejsekort</a:t>
            </a:r>
            <a:r>
              <a:rPr lang="mr-IN" dirty="0"/>
              <a:t>…</a:t>
            </a: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Domæne model </a:t>
            </a:r>
          </a:p>
          <a:p>
            <a:pPr defTabSz="914400">
              <a:spcBef>
                <a:spcPts val="0"/>
              </a:spcBef>
              <a:buClrTx/>
              <a:defRPr/>
            </a:pPr>
            <a:r>
              <a:rPr lang="da-DK" dirty="0"/>
              <a:t>hvilken information arbejder </a:t>
            </a:r>
            <a:r>
              <a:rPr lang="da-DK" dirty="0" err="1"/>
              <a:t>virksom-heden</a:t>
            </a:r>
            <a:r>
              <a:rPr lang="da-DK" dirty="0"/>
              <a:t> med?</a:t>
            </a:r>
          </a:p>
          <a:p>
            <a:pPr defTabSz="914400">
              <a:spcBef>
                <a:spcPts val="0"/>
              </a:spcBef>
              <a:buClrTx/>
              <a:defRPr/>
            </a:pPr>
            <a:endParaRPr lang="da-DK" dirty="0"/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r>
              <a:rPr lang="da-DK" dirty="0"/>
              <a:t>(Kan ofte laves som </a:t>
            </a:r>
            <a:r>
              <a:rPr lang="da-DK"/>
              <a:t>EER diagram)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808522" y="36576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DD7CC-F0CC-FD4C-B3B3-CA093A34A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167" y="831396"/>
            <a:ext cx="4375997" cy="50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6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Plantuml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088" y="927100"/>
            <a:ext cx="9182917" cy="59372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Simpelt tekst format til at beskrive diagrammer med.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Det at det er tekst baseret gør at </a:t>
            </a:r>
            <a:r>
              <a:rPr lang="da-DK" dirty="0" err="1"/>
              <a:t>git</a:t>
            </a:r>
            <a:r>
              <a:rPr lang="da-DK" dirty="0"/>
              <a:t> kan håndtere </a:t>
            </a:r>
            <a:r>
              <a:rPr lang="da-DK" dirty="0" err="1"/>
              <a:t>merge</a:t>
            </a:r>
            <a:r>
              <a:rPr lang="da-DK" dirty="0"/>
              <a:t> bedre.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plantuml.com</a:t>
            </a:r>
            <a:r>
              <a:rPr lang="da-DK" dirty="0"/>
              <a:t> </a:t>
            </a:r>
            <a:r>
              <a:rPr lang="mr-IN" dirty="0"/>
              <a:t>–</a:t>
            </a:r>
            <a:r>
              <a:rPr lang="da-DK" dirty="0"/>
              <a:t> fuld af eksempler (og reklamer)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planttext.com</a:t>
            </a:r>
            <a:r>
              <a:rPr lang="da-DK" dirty="0"/>
              <a:t> </a:t>
            </a:r>
            <a:r>
              <a:rPr lang="mr-IN" dirty="0"/>
              <a:t>–</a:t>
            </a:r>
            <a:r>
              <a:rPr lang="da-DK" dirty="0"/>
              <a:t> simpel online editor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Opgave: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lav det diagram der er på forrige side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9419" y="283945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312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defRPr/>
            </a:pPr>
            <a:r>
              <a:rPr lang="da-DK" dirty="0"/>
              <a:t>Activity diagram</a:t>
            </a:r>
          </a:p>
          <a:p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Et </a:t>
            </a:r>
            <a:r>
              <a:rPr lang="da-DK" dirty="0" err="1"/>
              <a:t>activity</a:t>
            </a:r>
            <a:r>
              <a:rPr lang="da-DK" dirty="0"/>
              <a:t> diagram bruges til at beskrive hvordan en opgave løses. </a:t>
            </a:r>
          </a:p>
          <a:p>
            <a:pPr marL="0" lvl="0" indent="0" defTabSz="914400">
              <a:spcBef>
                <a:spcPts val="0"/>
              </a:spcBef>
              <a:buClrTx/>
              <a:buNone/>
            </a:pPr>
            <a:endParaRPr lang="da-DK" dirty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Typisk hvordan den løses i fællesskab mellem flere. </a:t>
            </a:r>
          </a:p>
          <a:p>
            <a:pPr marL="0" lvl="0" indent="0" defTabSz="914400">
              <a:spcBef>
                <a:spcPts val="0"/>
              </a:spcBef>
              <a:buClrTx/>
              <a:buNone/>
            </a:pPr>
            <a:endParaRPr lang="da-DK" dirty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Og specielt hvor den ene partner er jeres system</a:t>
            </a:r>
          </a:p>
          <a:p>
            <a:pPr marL="0" lvl="0" indent="0" defTabSz="914400">
              <a:spcBef>
                <a:spcPts val="0"/>
              </a:spcBef>
              <a:buClrTx/>
              <a:buNone/>
            </a:pPr>
            <a:endParaRPr lang="da-DK" dirty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Opgave:</a:t>
            </a:r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Lav diagrammet til højre.</a:t>
            </a:r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(Der bruges ”</a:t>
            </a:r>
            <a:r>
              <a:rPr lang="da-DK" dirty="0" err="1"/>
              <a:t>swimlanes</a:t>
            </a:r>
            <a:r>
              <a:rPr lang="da-DK" dirty="0"/>
              <a:t>”, se</a:t>
            </a:r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 err="1"/>
              <a:t>PlantUML</a:t>
            </a:r>
            <a:r>
              <a:rPr lang="da-DK" dirty="0"/>
              <a:t> eksemplerne)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146" y="3500846"/>
            <a:ext cx="2974426" cy="30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45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Sekvensdiagrammer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Antag at vi laver en </a:t>
            </a:r>
            <a:r>
              <a:rPr lang="da-DK" dirty="0" err="1"/>
              <a:t>mock</a:t>
            </a:r>
            <a:r>
              <a:rPr lang="da-DK" dirty="0"/>
              <a:t>-up på rejsekortet, hvor man i stedet for at holde kortet op til en stander, har en </a:t>
            </a:r>
            <a:r>
              <a:rPr lang="da-DK" dirty="0" err="1"/>
              <a:t>jsp</a:t>
            </a:r>
            <a:r>
              <a:rPr lang="da-DK" dirty="0"/>
              <a:t> side hvor man skriver </a:t>
            </a:r>
            <a:r>
              <a:rPr lang="da-DK" dirty="0" err="1"/>
              <a:t>kundenr</a:t>
            </a:r>
            <a:r>
              <a:rPr lang="da-DK" dirty="0"/>
              <a:t> og sted ind og trykker på ”start”.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Lav et sekvensdiagram der viser hvilken </a:t>
            </a:r>
            <a:r>
              <a:rPr lang="da-DK" dirty="0" err="1"/>
              <a:t>jsp</a:t>
            </a:r>
            <a:r>
              <a:rPr lang="da-DK" dirty="0"/>
              <a:t> side, hvilken servlet, hvilke mapper og database kald der laves.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Færdiggør diagrammet så brugeren ender på en side der hedder </a:t>
            </a:r>
            <a:r>
              <a:rPr lang="da-DK" dirty="0" err="1"/>
              <a:t>klonkding.jsp</a:t>
            </a:r>
            <a:r>
              <a:rPr lang="da-DK" dirty="0"/>
              <a:t> (opkaldt efter lyden fra standeren)</a:t>
            </a:r>
          </a:p>
        </p:txBody>
      </p:sp>
    </p:spTree>
    <p:extLst>
      <p:ext uri="{BB962C8B-B14F-4D97-AF65-F5344CB8AC3E}">
        <p14:creationId xmlns:p14="http://schemas.microsoft.com/office/powerpoint/2010/main" val="301249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454DE8-ABE2-0E4D-84C4-92A8C25FC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Tilstands / navigationsdiagrammer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7A73CF2-D5C9-E14C-A111-CC91A00EDD60}"/>
              </a:ext>
            </a:extLst>
          </p:cNvPr>
          <p:cNvSpPr/>
          <p:nvPr/>
        </p:nvSpPr>
        <p:spPr>
          <a:xfrm>
            <a:off x="720286" y="1055631"/>
            <a:ext cx="7865710" cy="5512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3"/>
          </a:p>
        </p:txBody>
      </p:sp>
    </p:spTree>
    <p:extLst>
      <p:ext uri="{BB962C8B-B14F-4D97-AF65-F5344CB8AC3E}">
        <p14:creationId xmlns:p14="http://schemas.microsoft.com/office/powerpoint/2010/main" val="129832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Udeståender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088" y="5508168"/>
            <a:ext cx="9602787" cy="135618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Dette er normalt!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Men det skal være beskrevet hvilke dele der er grønne og hvilke dele der er røde.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9635" y="1314723"/>
            <a:ext cx="7916092" cy="87521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Planlagt og analyseret</a:t>
            </a:r>
          </a:p>
        </p:txBody>
      </p:sp>
      <p:sp>
        <p:nvSpPr>
          <p:cNvPr id="5" name="Rectangle 4"/>
          <p:cNvSpPr/>
          <p:nvPr/>
        </p:nvSpPr>
        <p:spPr>
          <a:xfrm>
            <a:off x="8255726" y="1314723"/>
            <a:ext cx="1197429" cy="87521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Ignoreret</a:t>
            </a:r>
          </a:p>
          <a:p>
            <a:pPr algn="ctr"/>
            <a:r>
              <a:rPr lang="da-DK" dirty="0"/>
              <a:t>for nu</a:t>
            </a:r>
          </a:p>
        </p:txBody>
      </p:sp>
      <p:sp>
        <p:nvSpPr>
          <p:cNvPr id="6" name="Rectangle 5"/>
          <p:cNvSpPr/>
          <p:nvPr/>
        </p:nvSpPr>
        <p:spPr>
          <a:xfrm>
            <a:off x="339635" y="2355397"/>
            <a:ext cx="6335485" cy="87521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Designet</a:t>
            </a:r>
          </a:p>
        </p:txBody>
      </p:sp>
      <p:sp>
        <p:nvSpPr>
          <p:cNvPr id="7" name="Rectangle 6"/>
          <p:cNvSpPr/>
          <p:nvPr/>
        </p:nvSpPr>
        <p:spPr>
          <a:xfrm>
            <a:off x="6675121" y="2355397"/>
            <a:ext cx="1580606" cy="87521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339635" y="3411446"/>
            <a:ext cx="4898571" cy="87521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/>
              <a:t>Kodet</a:t>
            </a:r>
            <a:endParaRPr lang="da-DK" sz="2800" dirty="0"/>
          </a:p>
        </p:txBody>
      </p:sp>
      <p:sp>
        <p:nvSpPr>
          <p:cNvPr id="9" name="Rectangle 8"/>
          <p:cNvSpPr/>
          <p:nvPr/>
        </p:nvSpPr>
        <p:spPr>
          <a:xfrm>
            <a:off x="5238207" y="3411446"/>
            <a:ext cx="1436914" cy="87521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1619794" y="4467494"/>
            <a:ext cx="4558937" cy="87521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Testet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9634" y="4467494"/>
            <a:ext cx="1280159" cy="87521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0992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Udestående fejl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Hvilke fejl kender i til som I ikke har rettet endnu.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På </a:t>
            </a:r>
            <a:r>
              <a:rPr lang="da-DK" dirty="0" err="1"/>
              <a:t>Github</a:t>
            </a:r>
            <a:r>
              <a:rPr lang="da-DK" dirty="0"/>
              <a:t> er der noget der hedder </a:t>
            </a:r>
            <a:r>
              <a:rPr lang="da-DK" i="1" dirty="0" err="1"/>
              <a:t>issues</a:t>
            </a:r>
            <a:r>
              <a:rPr lang="da-DK" dirty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Et </a:t>
            </a:r>
            <a:r>
              <a:rPr lang="da-DK" dirty="0" err="1"/>
              <a:t>issue</a:t>
            </a:r>
            <a:r>
              <a:rPr lang="da-DK" dirty="0"/>
              <a:t> 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”Noget som en </a:t>
            </a:r>
            <a:r>
              <a:rPr lang="da-DK" i="1" dirty="0"/>
              <a:t>person</a:t>
            </a:r>
            <a:r>
              <a:rPr lang="da-DK" dirty="0"/>
              <a:t> mener der skal </a:t>
            </a:r>
            <a:r>
              <a:rPr lang="da-DK" i="1" dirty="0"/>
              <a:t>laves om</a:t>
            </a:r>
            <a:r>
              <a:rPr lang="da-DK" dirty="0"/>
              <a:t> af en eller anden </a:t>
            </a:r>
            <a:r>
              <a:rPr lang="da-DK" i="1" dirty="0"/>
              <a:t>årsag</a:t>
            </a:r>
            <a:r>
              <a:rPr lang="da-DK" dirty="0"/>
              <a:t>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Typiske årsager:</a:t>
            </a:r>
          </a:p>
          <a:p>
            <a:pPr defTabSz="914400">
              <a:spcBef>
                <a:spcPts val="0"/>
              </a:spcBef>
              <a:buClrTx/>
            </a:pPr>
            <a:r>
              <a:rPr lang="da-DK" dirty="0"/>
              <a:t>Programmet går ned når</a:t>
            </a:r>
            <a:r>
              <a:rPr lang="mr-IN" dirty="0"/>
              <a:t>…</a:t>
            </a:r>
            <a:endParaRPr lang="da-DK" dirty="0"/>
          </a:p>
          <a:p>
            <a:pPr defTabSz="914400">
              <a:spcBef>
                <a:spcPts val="0"/>
              </a:spcBef>
              <a:buClrTx/>
            </a:pPr>
            <a:r>
              <a:rPr lang="da-DK" dirty="0"/>
              <a:t>Vi mangler at implementere </a:t>
            </a:r>
            <a:r>
              <a:rPr lang="mr-IN" dirty="0"/>
              <a:t>…</a:t>
            </a:r>
            <a:endParaRPr lang="da-DK" dirty="0"/>
          </a:p>
          <a:p>
            <a:pPr defTabSz="914400">
              <a:spcBef>
                <a:spcPts val="0"/>
              </a:spcBef>
              <a:buClrTx/>
            </a:pPr>
            <a:r>
              <a:rPr lang="da-DK" dirty="0"/>
              <a:t>Dette kan gøres pænere</a:t>
            </a:r>
            <a:r>
              <a:rPr lang="mr-IN" dirty="0"/>
              <a:t>…</a:t>
            </a:r>
            <a:endParaRPr lang="da-DK" dirty="0"/>
          </a:p>
          <a:p>
            <a:pPr defTabSz="914400">
              <a:spcBef>
                <a:spcPts val="0"/>
              </a:spcBef>
              <a:buClrTx/>
            </a:pPr>
            <a:r>
              <a:rPr lang="mr-IN" dirty="0"/>
              <a:t>…</a:t>
            </a:r>
            <a:endParaRPr lang="da-DK" dirty="0"/>
          </a:p>
          <a:p>
            <a:pPr defTabSz="914400">
              <a:spcBef>
                <a:spcPts val="0"/>
              </a:spcBef>
              <a:buClrTx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5117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1118093" y="4553473"/>
            <a:ext cx="7294727" cy="1241954"/>
          </a:xfrm>
          <a:prstGeom prst="rect">
            <a:avLst/>
          </a:prstGeom>
        </p:spPr>
        <p:txBody>
          <a:bodyPr vert="horz" lIns="99377" tIns="49688" rIns="99377" bIns="49688" rtlCol="0" anchor="ctr">
            <a:noAutofit/>
          </a:bodyPr>
          <a:lstStyle>
            <a:lvl1pPr algn="l" defTabSz="496885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BB04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da-DK" dirty="0" err="1"/>
              <a:t>Javadoc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18093" y="5635073"/>
            <a:ext cx="7294728" cy="2380453"/>
          </a:xfrm>
          <a:prstGeom prst="rect">
            <a:avLst/>
          </a:prstGeom>
        </p:spPr>
        <p:txBody>
          <a:bodyPr vert="horz" lIns="99377" tIns="49688" rIns="99377" bIns="49688" rtlCol="0">
            <a:normAutofit/>
          </a:bodyPr>
          <a:lstStyle>
            <a:lvl1pPr marL="372664" indent="-372664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1pPr>
            <a:lvl2pPr marL="807438" indent="-310553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2pPr>
            <a:lvl3pPr marL="124221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3pPr>
            <a:lvl4pPr marL="1739097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4pPr>
            <a:lvl5pPr marL="223598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5pPr>
            <a:lvl6pPr marL="273286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975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663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352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6" name="Picture 5" descr="CPHbusinessNEG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  <p:pic>
        <p:nvPicPr>
          <p:cNvPr id="7" name="Picture 6" descr="3fo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22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Javadoc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Det centrale er: dokumentation af alle offentlige metoder: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Hvad sker der når metoden kaldes?</a:t>
            </a:r>
          </a:p>
          <a:p>
            <a:pPr defTabSz="914400">
              <a:spcBef>
                <a:spcPts val="0"/>
              </a:spcBef>
              <a:buClrTx/>
            </a:pPr>
            <a:r>
              <a:rPr lang="da-DK" dirty="0"/>
              <a:t>Hvordan påvirkes objektet som metoden hører til</a:t>
            </a:r>
          </a:p>
          <a:p>
            <a:pPr defTabSz="914400">
              <a:spcBef>
                <a:spcPts val="0"/>
              </a:spcBef>
              <a:buClrTx/>
            </a:pPr>
            <a:r>
              <a:rPr lang="da-DK" dirty="0"/>
              <a:t>Hvilken værdi returneres</a:t>
            </a:r>
          </a:p>
          <a:p>
            <a:pPr defTabSz="914400">
              <a:spcBef>
                <a:spcPts val="0"/>
              </a:spcBef>
              <a:buClrTx/>
            </a:pPr>
            <a:r>
              <a:rPr lang="da-DK" dirty="0"/>
              <a:t>Hvilke </a:t>
            </a:r>
            <a:r>
              <a:rPr lang="da-DK" dirty="0" err="1"/>
              <a:t>exceptions</a:t>
            </a:r>
            <a:r>
              <a:rPr lang="da-DK" dirty="0"/>
              <a:t> kastes</a:t>
            </a:r>
          </a:p>
          <a:p>
            <a:pPr defTabSz="914400">
              <a:spcBef>
                <a:spcPts val="0"/>
              </a:spcBef>
              <a:buClrTx/>
            </a:pPr>
            <a:endParaRPr lang="da-DK" dirty="0"/>
          </a:p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Hvordan kaldes metoden?</a:t>
            </a:r>
          </a:p>
          <a:p>
            <a:pPr defTabSz="914400">
              <a:spcBef>
                <a:spcPts val="0"/>
              </a:spcBef>
              <a:buClrTx/>
            </a:pPr>
            <a:r>
              <a:rPr lang="da-DK" dirty="0"/>
              <a:t>Skal man have gjort noget med objektet først</a:t>
            </a:r>
          </a:p>
          <a:p>
            <a:pPr defTabSz="914400">
              <a:spcBef>
                <a:spcPts val="0"/>
              </a:spcBef>
              <a:buClrTx/>
            </a:pPr>
            <a:r>
              <a:rPr lang="da-DK" dirty="0"/>
              <a:t>Er der særlige krav til parametrene </a:t>
            </a:r>
          </a:p>
          <a:p>
            <a:pPr lvl="2" defTabSz="914400">
              <a:spcBef>
                <a:spcPts val="0"/>
              </a:spcBef>
              <a:buClrTx/>
            </a:pPr>
            <a:r>
              <a:rPr lang="da-DK" dirty="0"/>
              <a:t>Kan parameter være </a:t>
            </a:r>
            <a:r>
              <a:rPr lang="da-DK" dirty="0" err="1"/>
              <a:t>null</a:t>
            </a:r>
            <a:r>
              <a:rPr lang="da-DK" dirty="0"/>
              <a:t>, tom liste,</a:t>
            </a:r>
            <a:r>
              <a:rPr lang="mr-IN" dirty="0"/>
              <a:t>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88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ClrTx/>
            </a:pPr>
            <a:r>
              <a:rPr lang="en-US" dirty="0" err="1"/>
              <a:t>Opsamling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forrige</a:t>
            </a:r>
            <a:r>
              <a:rPr lang="en-US" dirty="0"/>
              <a:t> </a:t>
            </a:r>
            <a:r>
              <a:rPr lang="en-US" dirty="0" err="1"/>
              <a:t>uge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None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en-US" dirty="0" err="1"/>
              <a:t>Git</a:t>
            </a:r>
            <a:endParaRPr lang="en-US" dirty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en-US" dirty="0"/>
              <a:t>CSS, Bootstrap </a:t>
            </a:r>
            <a:r>
              <a:rPr lang="en-US" dirty="0" err="1"/>
              <a:t>og</a:t>
            </a:r>
            <a:r>
              <a:rPr lang="en-US" dirty="0"/>
              <a:t> styling</a:t>
            </a:r>
          </a:p>
          <a:p>
            <a:pPr marL="0" lvl="0" indent="0" defTabSz="914400">
              <a:spcBef>
                <a:spcPts val="0"/>
              </a:spcBef>
              <a:buClrTx/>
              <a:buNone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en-US" dirty="0" err="1"/>
              <a:t>Andet</a:t>
            </a:r>
            <a:r>
              <a:rPr lang="en-US" dirty="0"/>
              <a:t>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Klasse dokumentation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Hvilken rolle spiller denne klasse i systemet:</a:t>
            </a:r>
          </a:p>
          <a:p>
            <a:pPr lvl="2" defTabSz="914400">
              <a:spcBef>
                <a:spcPts val="0"/>
              </a:spcBef>
              <a:buClrTx/>
            </a:pPr>
            <a:r>
              <a:rPr lang="da-DK" dirty="0"/>
              <a:t>Servlet, </a:t>
            </a:r>
            <a:r>
              <a:rPr lang="da-DK" dirty="0" err="1"/>
              <a:t>entity</a:t>
            </a:r>
            <a:r>
              <a:rPr lang="da-DK" dirty="0"/>
              <a:t>, mapper, </a:t>
            </a:r>
            <a:r>
              <a:rPr lang="da-DK" dirty="0" err="1"/>
              <a:t>util</a:t>
            </a:r>
            <a:endParaRPr lang="da-DK" dirty="0"/>
          </a:p>
          <a:p>
            <a:pPr lvl="2" defTabSz="914400">
              <a:spcBef>
                <a:spcPts val="0"/>
              </a:spcBef>
              <a:buClrTx/>
            </a:pPr>
            <a:endParaRPr lang="da-DK" dirty="0"/>
          </a:p>
          <a:p>
            <a:pPr marL="124222" indent="0" defTabSz="914400">
              <a:spcBef>
                <a:spcPts val="0"/>
              </a:spcBef>
              <a:buClrTx/>
              <a:buNone/>
            </a:pPr>
            <a:r>
              <a:rPr lang="da-DK" dirty="0"/>
              <a:t>Hvilke metoder er de centrale (hvis nogen)</a:t>
            </a:r>
          </a:p>
        </p:txBody>
      </p:sp>
    </p:spTree>
    <p:extLst>
      <p:ext uri="{BB962C8B-B14F-4D97-AF65-F5344CB8AC3E}">
        <p14:creationId xmlns:p14="http://schemas.microsoft.com/office/powerpoint/2010/main" val="421337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Javadoc</a:t>
            </a:r>
            <a:r>
              <a:rPr lang="da-DK" dirty="0"/>
              <a:t> i </a:t>
            </a:r>
            <a:r>
              <a:rPr lang="da-DK" dirty="0" err="1"/>
              <a:t>Netbeans</a:t>
            </a:r>
            <a:r>
              <a:rPr lang="da-DK" dirty="0"/>
              <a:t> (gul niveau)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Målet er at vi alle skal have </a:t>
            </a:r>
            <a:r>
              <a:rPr lang="da-DK" dirty="0" err="1"/>
              <a:t>javadoc</a:t>
            </a:r>
            <a:r>
              <a:rPr lang="da-DK" dirty="0"/>
              <a:t> op at køre nu.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Der er et menu punkt under ”Run” der hedder ”Generate </a:t>
            </a:r>
            <a:r>
              <a:rPr lang="da-DK" dirty="0" err="1"/>
              <a:t>JavaDoc</a:t>
            </a:r>
            <a:r>
              <a:rPr lang="da-DK" dirty="0"/>
              <a:t>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 err="1"/>
              <a:t>JavaDoc</a:t>
            </a:r>
            <a:r>
              <a:rPr lang="da-DK" dirty="0"/>
              <a:t> genererer en (masse) html filer der som udgangspunkt ligger under ”./</a:t>
            </a:r>
            <a:r>
              <a:rPr lang="da-DK" dirty="0" err="1"/>
              <a:t>target</a:t>
            </a:r>
            <a:r>
              <a:rPr lang="da-DK" dirty="0"/>
              <a:t>/site/</a:t>
            </a:r>
            <a:r>
              <a:rPr lang="da-DK" dirty="0" err="1"/>
              <a:t>apidocs</a:t>
            </a:r>
            <a:r>
              <a:rPr lang="da-DK" dirty="0"/>
              <a:t>/” i </a:t>
            </a:r>
            <a:r>
              <a:rPr lang="da-DK" dirty="0" err="1"/>
              <a:t>Netbeans</a:t>
            </a:r>
            <a:r>
              <a:rPr lang="da-DK" dirty="0"/>
              <a:t> projektet</a:t>
            </a:r>
          </a:p>
          <a:p>
            <a:pPr marL="0" lvl="0" indent="0" defTabSz="914400">
              <a:spcBef>
                <a:spcPts val="0"/>
              </a:spcBef>
              <a:buClrTx/>
              <a:buNone/>
            </a:pPr>
            <a:endParaRPr lang="da-DK" dirty="0"/>
          </a:p>
          <a:p>
            <a:pPr marL="0" lv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Opgave: Vælg et vilkårligt </a:t>
            </a:r>
            <a:r>
              <a:rPr lang="da-DK" dirty="0" err="1"/>
              <a:t>Netbeans</a:t>
            </a:r>
            <a:r>
              <a:rPr lang="da-DK" dirty="0"/>
              <a:t> projekt og:</a:t>
            </a:r>
          </a:p>
          <a:p>
            <a:pPr marL="514350" lvl="0" indent="-514350" defTabSz="914400">
              <a:spcBef>
                <a:spcPts val="0"/>
              </a:spcBef>
              <a:buClrTx/>
              <a:buFont typeface="+mj-lt"/>
              <a:buAutoNum type="alphaLcPeriod"/>
            </a:pPr>
            <a:r>
              <a:rPr lang="da-DK" dirty="0"/>
              <a:t>Generer </a:t>
            </a:r>
            <a:r>
              <a:rPr lang="da-DK" dirty="0" err="1"/>
              <a:t>JavaDoc</a:t>
            </a:r>
            <a:r>
              <a:rPr lang="da-DK" dirty="0"/>
              <a:t> og find det i stifinder og åbn </a:t>
            </a:r>
            <a:r>
              <a:rPr lang="da-DK" dirty="0" err="1"/>
              <a:t>index.html</a:t>
            </a:r>
            <a:endParaRPr lang="da-DK" dirty="0"/>
          </a:p>
          <a:p>
            <a:pPr marL="514350" lvl="0" indent="-514350" defTabSz="914400">
              <a:spcBef>
                <a:spcPts val="0"/>
              </a:spcBef>
              <a:buClrTx/>
              <a:buFont typeface="+mj-lt"/>
              <a:buAutoNum type="alphaLcPeriod"/>
            </a:pPr>
            <a:r>
              <a:rPr lang="da-DK" dirty="0"/>
              <a:t>Skriv </a:t>
            </a:r>
            <a:r>
              <a:rPr lang="da-DK" dirty="0" err="1"/>
              <a:t>doc</a:t>
            </a:r>
            <a:r>
              <a:rPr lang="da-DK" dirty="0"/>
              <a:t> til en metode og gentag a) og find den kommentar du har skrevet.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5457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Javadoc</a:t>
            </a:r>
            <a:r>
              <a:rPr lang="da-DK" dirty="0"/>
              <a:t> på </a:t>
            </a:r>
            <a:r>
              <a:rPr lang="da-DK" dirty="0" err="1"/>
              <a:t>github</a:t>
            </a:r>
            <a:r>
              <a:rPr lang="da-DK" dirty="0"/>
              <a:t> pages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Det gode ved </a:t>
            </a:r>
            <a:r>
              <a:rPr lang="da-DK" dirty="0" err="1"/>
              <a:t>javadoc</a:t>
            </a:r>
            <a:r>
              <a:rPr lang="da-DK" dirty="0"/>
              <a:t> er at andre kan se det. Vi skal fikse to ting.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dirty="0"/>
              <a:t>Vi skal have flyttet hvor </a:t>
            </a:r>
            <a:r>
              <a:rPr lang="da-DK" dirty="0" err="1"/>
              <a:t>javadoc</a:t>
            </a:r>
            <a:r>
              <a:rPr lang="da-DK" dirty="0"/>
              <a:t> ligger sine html filer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a-DK" dirty="0"/>
              <a:t>Vi skal have </a:t>
            </a:r>
            <a:r>
              <a:rPr lang="da-DK" dirty="0" err="1"/>
              <a:t>javadoc</a:t>
            </a:r>
            <a:r>
              <a:rPr lang="da-DK" dirty="0"/>
              <a:t> html siderne på git</a:t>
            </a:r>
            <a:r>
              <a:rPr lang="da-DK" i="1" dirty="0"/>
              <a:t>pages</a:t>
            </a:r>
            <a:r>
              <a:rPr lang="da-DK" dirty="0"/>
              <a:t>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a-DK" dirty="0"/>
          </a:p>
          <a:p>
            <a:pPr marL="0" indent="0" defTabSz="914400">
              <a:spcBef>
                <a:spcPts val="0"/>
              </a:spcBef>
              <a:buClrTx/>
              <a:buNone/>
            </a:pPr>
            <a:r>
              <a:rPr lang="da-DK" dirty="0"/>
              <a:t>Demo &amp; Do</a:t>
            </a:r>
            <a:r>
              <a:rPr lang="mr-IN" dirty="0"/>
              <a:t>…</a:t>
            </a:r>
            <a:endParaRPr lang="da-DK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a-DK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361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De </a:t>
            </a:r>
            <a:r>
              <a:rPr lang="en-US" dirty="0" err="1"/>
              <a:t>næste</a:t>
            </a:r>
            <a:r>
              <a:rPr lang="en-US" dirty="0"/>
              <a:t> </a:t>
            </a:r>
            <a:r>
              <a:rPr lang="en-US" dirty="0" err="1"/>
              <a:t>moduler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Uge</a:t>
            </a:r>
            <a:r>
              <a:rPr lang="en-US" dirty="0"/>
              <a:t> 12: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Arkitekturen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helt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plads</a:t>
            </a:r>
            <a:r>
              <a:rPr lang="en-US" dirty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Facade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Exception handling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- 3 lags </a:t>
            </a:r>
            <a:r>
              <a:rPr lang="en-US" dirty="0" err="1"/>
              <a:t>arkitekturen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Mapper </a:t>
            </a:r>
            <a:r>
              <a:rPr lang="en-US" dirty="0" err="1"/>
              <a:t>niveauet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op for de </a:t>
            </a:r>
            <a:r>
              <a:rPr lang="en-US" dirty="0" err="1"/>
              <a:t>gule</a:t>
            </a:r>
            <a:r>
              <a:rPr lang="en-US" dirty="0"/>
              <a:t> &amp; </a:t>
            </a:r>
            <a:r>
              <a:rPr lang="en-US" dirty="0" err="1"/>
              <a:t>røde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Der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afleveres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individuel</a:t>
            </a:r>
            <a:r>
              <a:rPr lang="en-US" dirty="0"/>
              <a:t> </a:t>
            </a:r>
            <a:r>
              <a:rPr lang="en-US" dirty="0" err="1"/>
              <a:t>opgave</a:t>
            </a:r>
            <a:r>
              <a:rPr lang="en-US" dirty="0"/>
              <a:t> – se web for </a:t>
            </a:r>
            <a:r>
              <a:rPr lang="en-US" dirty="0" err="1"/>
              <a:t>præcis</a:t>
            </a:r>
            <a:r>
              <a:rPr lang="en-US" dirty="0"/>
              <a:t> info.</a:t>
            </a:r>
          </a:p>
        </p:txBody>
      </p:sp>
    </p:spTree>
    <p:extLst>
      <p:ext uri="{BB962C8B-B14F-4D97-AF65-F5344CB8AC3E}">
        <p14:creationId xmlns:p14="http://schemas.microsoft.com/office/powerpoint/2010/main" val="159266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Prøve eksamen den 6. april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Cup-</a:t>
            </a:r>
            <a:r>
              <a:rPr lang="da-DK" dirty="0" err="1"/>
              <a:t>cake</a:t>
            </a:r>
            <a:r>
              <a:rPr lang="da-DK" dirty="0"/>
              <a:t> rapporten og systemet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Gruppevis</a:t>
            </a:r>
          </a:p>
          <a:p>
            <a:r>
              <a:rPr lang="da-DK" dirty="0"/>
              <a:t>45 min pr. gruppe (til endelige eksamen – 2:30t).</a:t>
            </a:r>
          </a:p>
          <a:p>
            <a:r>
              <a:rPr lang="da-DK" dirty="0"/>
              <a:t>10 min oplæg, 30 min spørge, 5 min votering/feedback.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969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1118093" y="4553473"/>
            <a:ext cx="7294727" cy="1241954"/>
          </a:xfrm>
          <a:prstGeom prst="rect">
            <a:avLst/>
          </a:prstGeom>
        </p:spPr>
        <p:txBody>
          <a:bodyPr vert="horz" lIns="99377" tIns="49688" rIns="99377" bIns="49688" rtlCol="0" anchor="ctr">
            <a:noAutofit/>
          </a:bodyPr>
          <a:lstStyle>
            <a:lvl1pPr algn="l" defTabSz="496885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BB04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da-DK"/>
              <a:t>Rapport skrivning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18093" y="5635073"/>
            <a:ext cx="7294728" cy="2380453"/>
          </a:xfrm>
          <a:prstGeom prst="rect">
            <a:avLst/>
          </a:prstGeom>
        </p:spPr>
        <p:txBody>
          <a:bodyPr vert="horz" lIns="99377" tIns="49688" rIns="99377" bIns="49688" rtlCol="0">
            <a:normAutofit/>
          </a:bodyPr>
          <a:lstStyle>
            <a:lvl1pPr marL="372664" indent="-372664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1pPr>
            <a:lvl2pPr marL="807438" indent="-310553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2pPr>
            <a:lvl3pPr marL="124221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3pPr>
            <a:lvl4pPr marL="1739097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4pPr>
            <a:lvl5pPr marL="223598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5pPr>
            <a:lvl6pPr marL="273286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975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663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352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6" name="Picture 5" descr="CPHbusinessNEG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  <p:pic>
        <p:nvPicPr>
          <p:cNvPr id="7" name="Picture 6" descr="3fo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representationalG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" y="-1"/>
            <a:ext cx="9935633" cy="74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21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Rapport skrivning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088" y="927099"/>
            <a:ext cx="9602787" cy="619559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Som del af 1. års prøve skal der afleveres en rapport.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Rapporten skal beskrive det udviklede system.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Tænk den som ”overdragelses dokumentation”.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Næste team skal kunne forstå: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dirty="0"/>
              <a:t>Hvem er kunden og hvad handler systemet om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dirty="0"/>
              <a:t>Forstå hvordan systemet er overordnet set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dirty="0"/>
              <a:t>Typiske flow i programmet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dirty="0"/>
              <a:t>Hvad der mangler at blive lavet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dirty="0"/>
              <a:t>Kendte fejl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a-DK" dirty="0"/>
              <a:t>Hvad er testet</a:t>
            </a:r>
          </a:p>
        </p:txBody>
      </p:sp>
    </p:spTree>
    <p:extLst>
      <p:ext uri="{BB962C8B-B14F-4D97-AF65-F5344CB8AC3E}">
        <p14:creationId xmlns:p14="http://schemas.microsoft.com/office/powerpoint/2010/main" val="161935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Rapport skrivning II</a:t>
            </a:r>
          </a:p>
          <a:p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Det er </a:t>
            </a:r>
            <a:r>
              <a:rPr lang="da-DK" i="1" dirty="0"/>
              <a:t>også</a:t>
            </a:r>
            <a:r>
              <a:rPr lang="da-DK" dirty="0"/>
              <a:t> en øvelse i at lave UML diagrammer.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ER diagram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Domænemodel (Klasse diagram)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Navigationsmodel (State diagram)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Kontrolflow</a:t>
            </a:r>
            <a:r>
              <a:rPr lang="da-DK" dirty="0"/>
              <a:t> (Sekvens diagram)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Arbejdsflow</a:t>
            </a:r>
            <a:r>
              <a:rPr lang="da-DK" dirty="0"/>
              <a:t> (Aktivitets diagram)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345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5CFDB1-F2A1-354B-B9C4-D52B12D3C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UML diagrammer</a:t>
            </a:r>
          </a:p>
        </p:txBody>
      </p:sp>
      <p:pic>
        <p:nvPicPr>
          <p:cNvPr id="4" name="Billede 4" descr="UML oversigt.png">
            <a:extLst>
              <a:ext uri="{FF2B5EF4-FFF2-40B4-BE49-F238E27FC236}">
                <a16:creationId xmlns:a16="http://schemas.microsoft.com/office/drawing/2014/main" id="{1529E018-0030-D441-9448-B905C2808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6" y="1236397"/>
            <a:ext cx="9144000" cy="52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66158"/>
      </p:ext>
    </p:extLst>
  </p:cSld>
  <p:clrMapOvr>
    <a:masterClrMapping/>
  </p:clrMapOvr>
</p:sld>
</file>

<file path=ppt/theme/theme1.xml><?xml version="1.0" encoding="utf-8"?>
<a:theme xmlns:a="http://schemas.openxmlformats.org/drawingml/2006/main" name="Cphbusiness PowerPoint skabe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Cphbusiness-koe</Template>
  <TotalTime>472</TotalTime>
  <Words>762</Words>
  <Application>Microsoft Macintosh PowerPoint</Application>
  <PresentationFormat>Custom</PresentationFormat>
  <Paragraphs>173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Mangal</vt:lpstr>
      <vt:lpstr>Verdana</vt:lpstr>
      <vt:lpstr>Wingdings</vt:lpstr>
      <vt:lpstr>Cphbusiness PowerPoint skabelon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Kasper Oesterbye</dc:creator>
  <cp:lastModifiedBy>Jon Bertelsen (JOBE - Adjunkt - Cphbusiness)</cp:lastModifiedBy>
  <cp:revision>58</cp:revision>
  <dcterms:created xsi:type="dcterms:W3CDTF">2017-09-28T08:32:42Z</dcterms:created>
  <dcterms:modified xsi:type="dcterms:W3CDTF">2018-03-12T00:02:59Z</dcterms:modified>
</cp:coreProperties>
</file>