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mf" ContentType="image/x-wm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78" r:id="rId4"/>
    <p:sldId id="304" r:id="rId5"/>
    <p:sldId id="312" r:id="rId6"/>
    <p:sldId id="314" r:id="rId7"/>
    <p:sldId id="315" r:id="rId8"/>
    <p:sldId id="317" r:id="rId9"/>
    <p:sldId id="366" r:id="rId10"/>
    <p:sldId id="313" r:id="rId11"/>
    <p:sldId id="316" r:id="rId12"/>
    <p:sldId id="319" r:id="rId13"/>
    <p:sldId id="318" r:id="rId14"/>
    <p:sldId id="323" r:id="rId15"/>
    <p:sldId id="325" r:id="rId16"/>
    <p:sldId id="326" r:id="rId17"/>
    <p:sldId id="354" r:id="rId18"/>
    <p:sldId id="320" r:id="rId19"/>
    <p:sldId id="321" r:id="rId20"/>
    <p:sldId id="322" r:id="rId21"/>
    <p:sldId id="369" r:id="rId22"/>
    <p:sldId id="365" r:id="rId23"/>
    <p:sldId id="327" r:id="rId24"/>
    <p:sldId id="328" r:id="rId25"/>
    <p:sldId id="329" r:id="rId26"/>
    <p:sldId id="370" r:id="rId27"/>
    <p:sldId id="372" r:id="rId28"/>
    <p:sldId id="355" r:id="rId29"/>
    <p:sldId id="361" r:id="rId30"/>
    <p:sldId id="362" r:id="rId31"/>
    <p:sldId id="364" r:id="rId32"/>
    <p:sldId id="330" r:id="rId33"/>
    <p:sldId id="331" r:id="rId34"/>
    <p:sldId id="332" r:id="rId35"/>
    <p:sldId id="333" r:id="rId36"/>
    <p:sldId id="334" r:id="rId37"/>
    <p:sldId id="359" r:id="rId38"/>
    <p:sldId id="358" r:id="rId39"/>
    <p:sldId id="367" r:id="rId40"/>
    <p:sldId id="340" r:id="rId41"/>
    <p:sldId id="338" r:id="rId42"/>
    <p:sldId id="339" r:id="rId43"/>
    <p:sldId id="341" r:id="rId44"/>
    <p:sldId id="342" r:id="rId45"/>
    <p:sldId id="343" r:id="rId46"/>
    <p:sldId id="345" r:id="rId47"/>
    <p:sldId id="344" r:id="rId48"/>
    <p:sldId id="346" r:id="rId49"/>
    <p:sldId id="347" r:id="rId50"/>
    <p:sldId id="348" r:id="rId51"/>
    <p:sldId id="349" r:id="rId52"/>
    <p:sldId id="350" r:id="rId53"/>
    <p:sldId id="351" r:id="rId54"/>
    <p:sldId id="352" r:id="rId55"/>
    <p:sldId id="368" r:id="rId56"/>
    <p:sldId id="371" r:id="rId57"/>
    <p:sldId id="353" r:id="rId58"/>
    <p:sldId id="356" r:id="rId59"/>
    <p:sldId id="357" r:id="rId60"/>
    <p:sldId id="363" r:id="rId61"/>
    <p:sldId id="311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29" autoAdjust="0"/>
    <p:restoredTop sz="76285" autoAdjust="0"/>
  </p:normalViewPr>
  <p:slideViewPr>
    <p:cSldViewPr>
      <p:cViewPr varScale="1">
        <p:scale>
          <a:sx n="77" d="100"/>
          <a:sy n="77" d="100"/>
        </p:scale>
        <p:origin x="169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861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68" Type="http://schemas.microsoft.com/office/2015/10/relationships/revisionInfo" Target="revisionInfo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C:\Users\mwh.LSTAS\Desktop\scrum\burndown%20cha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Sprint 1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Sheet1!$C$3</c:f>
              <c:strCache>
                <c:ptCount val="1"/>
                <c:pt idx="0">
                  <c:v>Estimat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Sheet1!$C$4:$C$13</c:f>
              <c:numCache>
                <c:formatCode>General</c:formatCode>
                <c:ptCount val="10"/>
                <c:pt idx="0">
                  <c:v>88.0</c:v>
                </c:pt>
                <c:pt idx="1">
                  <c:v>82.0</c:v>
                </c:pt>
                <c:pt idx="2">
                  <c:v>55.0</c:v>
                </c:pt>
                <c:pt idx="3">
                  <c:v>70.0</c:v>
                </c:pt>
                <c:pt idx="4">
                  <c:v>54.0</c:v>
                </c:pt>
                <c:pt idx="5">
                  <c:v>40.0</c:v>
                </c:pt>
                <c:pt idx="6">
                  <c:v>30.0</c:v>
                </c:pt>
                <c:pt idx="7">
                  <c:v>11.0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471-4694-B1DF-5D5075615B03}"/>
            </c:ext>
          </c:extLst>
        </c:ser>
        <c:ser>
          <c:idx val="2"/>
          <c:order val="2"/>
          <c:tx>
            <c:strRef>
              <c:f>Sheet1!$D$3</c:f>
              <c:strCache>
                <c:ptCount val="1"/>
                <c:pt idx="0">
                  <c:v>Optimal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Sheet1!$D$4:$D$13</c:f>
              <c:numCache>
                <c:formatCode>General</c:formatCode>
                <c:ptCount val="10"/>
                <c:pt idx="0">
                  <c:v>88.0</c:v>
                </c:pt>
                <c:pt idx="1">
                  <c:v>78.0</c:v>
                </c:pt>
                <c:pt idx="2">
                  <c:v>68.0</c:v>
                </c:pt>
                <c:pt idx="3">
                  <c:v>58.0</c:v>
                </c:pt>
                <c:pt idx="4">
                  <c:v>48.0</c:v>
                </c:pt>
                <c:pt idx="5">
                  <c:v>38.0</c:v>
                </c:pt>
                <c:pt idx="6">
                  <c:v>28.0</c:v>
                </c:pt>
                <c:pt idx="7">
                  <c:v>18.0</c:v>
                </c:pt>
                <c:pt idx="8">
                  <c:v>8.0</c:v>
                </c:pt>
                <c:pt idx="9">
                  <c:v>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471-4694-B1DF-5D5075615B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297310496"/>
        <c:axId val="-1299503072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Sheet1!$B$3</c15:sqref>
                        </c15:formulaRef>
                      </c:ext>
                    </c:extLst>
                    <c:strCache>
                      <c:ptCount val="1"/>
                      <c:pt idx="0">
                        <c:v>Dag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Sheet1!$B$4:$B$13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1.0</c:v>
                      </c:pt>
                      <c:pt idx="1">
                        <c:v>2.0</c:v>
                      </c:pt>
                      <c:pt idx="2">
                        <c:v>3.0</c:v>
                      </c:pt>
                      <c:pt idx="3">
                        <c:v>4.0</c:v>
                      </c:pt>
                      <c:pt idx="4">
                        <c:v>5.0</c:v>
                      </c:pt>
                      <c:pt idx="5">
                        <c:v>6.0</c:v>
                      </c:pt>
                      <c:pt idx="6">
                        <c:v>7.0</c:v>
                      </c:pt>
                      <c:pt idx="7">
                        <c:v>8.0</c:v>
                      </c:pt>
                      <c:pt idx="8">
                        <c:v>9.0</c:v>
                      </c:pt>
                      <c:pt idx="9">
                        <c:v>10.0</c:v>
                      </c:pt>
                    </c:numCache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2-E471-4694-B1DF-5D5075615B03}"/>
                  </c:ext>
                </c:extLst>
              </c15:ser>
            </c15:filteredLineSeries>
          </c:ext>
        </c:extLst>
      </c:lineChart>
      <c:catAx>
        <c:axId val="-129731049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99503072"/>
        <c:crosses val="autoZero"/>
        <c:auto val="1"/>
        <c:lblAlgn val="ctr"/>
        <c:lblOffset val="100"/>
        <c:noMultiLvlLbl val="0"/>
      </c:catAx>
      <c:valAx>
        <c:axId val="-1299503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97310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F6A97-C869-4FB8-BB6E-6A7B7DAF2F48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31B42-E02D-4023-A089-E73F0BF08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18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Agile teams / SCRUM en del og aldrig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957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887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Ofte en misforståelse at øvrigheden og </a:t>
            </a:r>
            <a:r>
              <a:rPr lang="da-DK" dirty="0" err="1"/>
              <a:t>scrum</a:t>
            </a:r>
            <a:r>
              <a:rPr lang="da-DK" dirty="0"/>
              <a:t> team overhovedet ikke må kommunikere.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486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Bemærk det er PO der styre, Master burde have heddet slave!</a:t>
            </a:r>
          </a:p>
          <a:p>
            <a:endParaRPr lang="da-DK" dirty="0"/>
          </a:p>
          <a:p>
            <a:r>
              <a:rPr lang="da-DK" dirty="0"/>
              <a:t>Stakeholder er her skrevet sammen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577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40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Kommer til at blive brugt igennem dagen. Så hold fast i det.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572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013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530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006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311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56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scrum guide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042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520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Sådan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den se </a:t>
            </a:r>
            <a:r>
              <a:rPr lang="en-US" dirty="0" err="1" smtClean="0"/>
              <a:t>ud</a:t>
            </a:r>
            <a:r>
              <a:rPr lang="en-US" dirty="0" smtClean="0"/>
              <a:t>. </a:t>
            </a:r>
            <a:r>
              <a:rPr lang="en-US" dirty="0" err="1" smtClean="0"/>
              <a:t>Vigtigt</a:t>
            </a:r>
            <a:r>
              <a:rPr lang="en-US" baseline="0" dirty="0" smtClean="0"/>
              <a:t> at </a:t>
            </a:r>
            <a:r>
              <a:rPr lang="en-US" baseline="0" dirty="0" err="1" smtClean="0"/>
              <a:t>prioriteringen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fremgår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tydeligt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teamet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85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Kommer til at blive brugt igennem dagen. Så hold fast i det</a:t>
            </a:r>
            <a:r>
              <a:rPr lang="da-DK" dirty="0" smtClean="0"/>
              <a:t>.</a:t>
            </a:r>
          </a:p>
          <a:p>
            <a:endParaRPr lang="da-DK" dirty="0" smtClean="0"/>
          </a:p>
          <a:p>
            <a:r>
              <a:rPr lang="da-DK" dirty="0" smtClean="0"/>
              <a:t>Demo af </a:t>
            </a:r>
            <a:r>
              <a:rPr lang="da-DK" dirty="0" err="1" smtClean="0"/>
              <a:t>scrumblr.ca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288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Er ikke en del af ”The </a:t>
            </a:r>
            <a:r>
              <a:rPr lang="da-DK" dirty="0" err="1"/>
              <a:t>scrum</a:t>
            </a:r>
            <a:r>
              <a:rPr lang="da-DK" dirty="0"/>
              <a:t> guide</a:t>
            </a:r>
            <a:r>
              <a:rPr lang="da-DK" dirty="0" smtClean="0"/>
              <a:t>”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84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Er ikke en del af ”The </a:t>
            </a:r>
            <a:r>
              <a:rPr lang="da-DK" dirty="0" err="1"/>
              <a:t>scrum</a:t>
            </a:r>
            <a:r>
              <a:rPr lang="da-DK" dirty="0"/>
              <a:t> guide”</a:t>
            </a:r>
          </a:p>
          <a:p>
            <a:endParaRPr lang="da-DK" dirty="0"/>
          </a:p>
          <a:p>
            <a:r>
              <a:rPr lang="da-DK" dirty="0" err="1"/>
              <a:t>Velocity</a:t>
            </a:r>
            <a:r>
              <a:rPr lang="da-DK" dirty="0"/>
              <a:t> kan ikke bruges til en fløjtende fis!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8990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Kommer til at blive brugt igennem dagen. Så hold fast i det.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134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7632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784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er kun Done og </a:t>
            </a:r>
            <a:r>
              <a:rPr lang="da-DK" dirty="0" err="1"/>
              <a:t>backlog</a:t>
            </a:r>
            <a:r>
              <a:rPr lang="da-DK" dirty="0"/>
              <a:t> der er dikteret af </a:t>
            </a:r>
            <a:r>
              <a:rPr lang="da-DK" dirty="0" err="1"/>
              <a:t>Scrum</a:t>
            </a:r>
            <a:r>
              <a:rPr lang="da-DK" dirty="0"/>
              <a:t>!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10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kun</a:t>
            </a:r>
            <a:r>
              <a:rPr lang="en-GB" dirty="0"/>
              <a:t> software, men </a:t>
            </a:r>
            <a:r>
              <a:rPr lang="en-GB" dirty="0" err="1"/>
              <a:t>nok</a:t>
            </a:r>
            <a:r>
              <a:rPr lang="en-GB" dirty="0"/>
              <a:t> </a:t>
            </a:r>
            <a:r>
              <a:rPr lang="en-GB" dirty="0" err="1"/>
              <a:t>mest</a:t>
            </a:r>
            <a:r>
              <a:rPr lang="en-GB" dirty="0"/>
              <a:t>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8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4777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0255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6365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Kommer til at blive brugt igennem dagen. Så hold fast i det</a:t>
            </a:r>
            <a:r>
              <a:rPr lang="da-DK" dirty="0" smtClean="0"/>
              <a:t>.</a:t>
            </a:r>
          </a:p>
          <a:p>
            <a:endParaRPr lang="da-DK" dirty="0" smtClean="0"/>
          </a:p>
          <a:p>
            <a:r>
              <a:rPr lang="da-DK" dirty="0" smtClean="0"/>
              <a:t>Nu går der lidt tid inden</a:t>
            </a:r>
            <a:r>
              <a:rPr lang="da-DK" baseline="0" dirty="0" smtClean="0"/>
              <a:t> vi skal i </a:t>
            </a:r>
            <a:r>
              <a:rPr lang="da-DK" baseline="0" smtClean="0"/>
              <a:t>gang igen.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0839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5916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9836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Product </a:t>
            </a:r>
            <a:r>
              <a:rPr lang="da-DK" dirty="0" err="1"/>
              <a:t>owner</a:t>
            </a:r>
            <a:r>
              <a:rPr lang="da-DK" dirty="0"/>
              <a:t> kan stoppe et sprint!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2759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 fleste tænker man bruger </a:t>
            </a:r>
            <a:r>
              <a:rPr lang="da-DK" dirty="0" err="1"/>
              <a:t>scrum</a:t>
            </a:r>
            <a:r>
              <a:rPr lang="da-DK" dirty="0"/>
              <a:t> bare fordi man har </a:t>
            </a:r>
            <a:r>
              <a:rPr lang="da-DK" dirty="0" err="1"/>
              <a:t>daily</a:t>
            </a:r>
            <a:r>
              <a:rPr lang="da-DK" dirty="0"/>
              <a:t> </a:t>
            </a:r>
            <a:r>
              <a:rPr lang="da-DK" dirty="0" err="1"/>
              <a:t>scrum</a:t>
            </a:r>
            <a:r>
              <a:rPr lang="da-DK" dirty="0"/>
              <a:t>. </a:t>
            </a:r>
          </a:p>
          <a:p>
            <a:endParaRPr lang="da-DK" dirty="0"/>
          </a:p>
          <a:p>
            <a:r>
              <a:rPr lang="da-DK" dirty="0"/>
              <a:t>Tavlemøder, </a:t>
            </a:r>
            <a:r>
              <a:rPr lang="da-DK" dirty="0" err="1"/>
              <a:t>kanban</a:t>
            </a:r>
            <a:r>
              <a:rPr lang="da-DK" dirty="0"/>
              <a:t>, standup –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name</a:t>
            </a:r>
            <a:r>
              <a:rPr lang="da-DK" dirty="0"/>
              <a:t> it</a:t>
            </a:r>
          </a:p>
          <a:p>
            <a:endParaRPr lang="da-DK" dirty="0"/>
          </a:p>
          <a:p>
            <a:r>
              <a:rPr lang="da-DK" dirty="0"/>
              <a:t>Udstiller problemer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6788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Mødet afholdes inden uagtet hvem der er på arbejde.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4813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Der kan hurtigt blive lidt undskyldning over det.</a:t>
            </a:r>
          </a:p>
          <a:p>
            <a:endParaRPr lang="da-DK" dirty="0"/>
          </a:p>
          <a:p>
            <a:r>
              <a:rPr lang="da-DK" dirty="0"/>
              <a:t>Virker bedst hvis team </a:t>
            </a:r>
            <a:r>
              <a:rPr lang="da-DK" dirty="0" err="1"/>
              <a:t>members</a:t>
            </a:r>
            <a:r>
              <a:rPr lang="da-DK" dirty="0"/>
              <a:t> efterfølgende, af sig selv, følger op på hinanden.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4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Rugby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4341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6485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8707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Mødet primære person er product </a:t>
            </a:r>
            <a:r>
              <a:rPr lang="da-DK" dirty="0" err="1"/>
              <a:t>owner</a:t>
            </a:r>
            <a:r>
              <a:rPr lang="da-DK" dirty="0"/>
              <a:t>, men er ikke en afrapportering.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6055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6358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Mødet primære person er product </a:t>
            </a:r>
            <a:r>
              <a:rPr lang="da-DK" dirty="0" err="1"/>
              <a:t>owner</a:t>
            </a:r>
            <a:r>
              <a:rPr lang="da-DK" dirty="0"/>
              <a:t>, men er ikke en afrapportering.</a:t>
            </a:r>
          </a:p>
          <a:p>
            <a:endParaRPr lang="da-DK" dirty="0"/>
          </a:p>
          <a:p>
            <a:r>
              <a:rPr lang="da-DK" dirty="0"/>
              <a:t>Hvis personale chefen er her – virker det efter min mening ikke!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7370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Mødet primære person er product </a:t>
            </a:r>
            <a:r>
              <a:rPr lang="da-DK" dirty="0" err="1"/>
              <a:t>owner</a:t>
            </a:r>
            <a:r>
              <a:rPr lang="da-DK" dirty="0"/>
              <a:t>, men er ikke en afrapportering.</a:t>
            </a:r>
          </a:p>
          <a:p>
            <a:endParaRPr lang="da-DK" dirty="0"/>
          </a:p>
          <a:p>
            <a:r>
              <a:rPr lang="da-DK" dirty="0"/>
              <a:t>Hvis personale chefen er her – virker det efter min mening ikke!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0213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Fokus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scrumboard</a:t>
            </a:r>
            <a:r>
              <a:rPr lang="en-US" dirty="0" smtClean="0"/>
              <a:t>, sprint</a:t>
            </a:r>
          </a:p>
          <a:p>
            <a:r>
              <a:rPr lang="en-US" dirty="0" smtClean="0"/>
              <a:t>Openness </a:t>
            </a:r>
            <a:r>
              <a:rPr lang="mr-IN" dirty="0" smtClean="0"/>
              <a:t>–</a:t>
            </a:r>
            <a:r>
              <a:rPr lang="en-US" dirty="0" smtClean="0"/>
              <a:t> Daily Scrum</a:t>
            </a:r>
          </a:p>
          <a:p>
            <a:r>
              <a:rPr lang="en-US" dirty="0" smtClean="0"/>
              <a:t>Respect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Tydelige</a:t>
            </a:r>
            <a:r>
              <a:rPr lang="en-US" baseline="0" dirty="0" smtClean="0"/>
              <a:t> roller</a:t>
            </a:r>
          </a:p>
          <a:p>
            <a:r>
              <a:rPr lang="en-US" baseline="0" dirty="0" smtClean="0"/>
              <a:t>Mod </a:t>
            </a:r>
            <a:r>
              <a:rPr lang="mr-IN" baseline="0" dirty="0" smtClean="0"/>
              <a:t>–</a:t>
            </a:r>
            <a:r>
              <a:rPr lang="en-US" baseline="0" dirty="0" smtClean="0"/>
              <a:t> DoD</a:t>
            </a:r>
          </a:p>
          <a:p>
            <a:r>
              <a:rPr lang="en-US" baseline="0" dirty="0" smtClean="0"/>
              <a:t>Commitment </a:t>
            </a:r>
            <a:r>
              <a:rPr lang="mr-IN" baseline="0" dirty="0" smtClean="0"/>
              <a:t>–</a:t>
            </a:r>
            <a:r>
              <a:rPr lang="en-US" baseline="0" dirty="0" smtClean="0"/>
              <a:t> Sprint goal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2388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878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5804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Scrum</a:t>
            </a:r>
            <a:r>
              <a:rPr lang="da-DK" dirty="0"/>
              <a:t> of </a:t>
            </a:r>
            <a:r>
              <a:rPr lang="da-DK" dirty="0" err="1"/>
              <a:t>scrum</a:t>
            </a:r>
            <a:r>
              <a:rPr lang="da-DK" dirty="0"/>
              <a:t> eller </a:t>
            </a:r>
            <a:r>
              <a:rPr lang="da-DK" dirty="0" err="1"/>
              <a:t>meta</a:t>
            </a:r>
            <a:r>
              <a:rPr lang="da-DK" dirty="0"/>
              <a:t> </a:t>
            </a:r>
            <a:r>
              <a:rPr lang="da-DK" dirty="0" err="1"/>
              <a:t>scrum</a:t>
            </a:r>
            <a:r>
              <a:rPr lang="da-DK" dirty="0"/>
              <a:t>!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426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TDD, </a:t>
            </a:r>
            <a:r>
              <a:rPr lang="en-US" dirty="0" err="1"/>
              <a:t>Pairprogramming</a:t>
            </a:r>
            <a:r>
              <a:rPr lang="en-US" dirty="0"/>
              <a:t>, UML …. Whatever </a:t>
            </a:r>
            <a:r>
              <a:rPr lang="en-US" dirty="0" smtClean="0"/>
              <a:t>works</a:t>
            </a:r>
          </a:p>
          <a:p>
            <a:endParaRPr lang="en-US" dirty="0" smtClean="0"/>
          </a:p>
          <a:p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værdier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Fokus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dedikation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4461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159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IKKE </a:t>
            </a:r>
            <a:r>
              <a:rPr lang="en-US" dirty="0" err="1"/>
              <a:t>enten</a:t>
            </a:r>
            <a:r>
              <a:rPr lang="en-US" dirty="0"/>
              <a:t> </a:t>
            </a:r>
            <a:r>
              <a:rPr lang="en-US" dirty="0" err="1"/>
              <a:t>eller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Og</a:t>
            </a:r>
            <a:r>
              <a:rPr lang="en-US" dirty="0"/>
              <a:t> der </a:t>
            </a:r>
            <a:r>
              <a:rPr lang="en-US" dirty="0" err="1"/>
              <a:t>står</a:t>
            </a:r>
            <a:r>
              <a:rPr lang="en-US" dirty="0"/>
              <a:t> </a:t>
            </a:r>
            <a:r>
              <a:rPr lang="en-US" dirty="0" err="1"/>
              <a:t>omfattende</a:t>
            </a:r>
            <a:r>
              <a:rPr lang="en-US" dirty="0"/>
              <a:t> documentation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043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Kent Beck XP</a:t>
            </a:r>
          </a:p>
          <a:p>
            <a:r>
              <a:rPr lang="da-DK" dirty="0"/>
              <a:t>Martin Fowler – UML</a:t>
            </a:r>
          </a:p>
          <a:p>
            <a:endParaRPr lang="da-DK" dirty="0"/>
          </a:p>
          <a:p>
            <a:r>
              <a:rPr lang="da-DK" dirty="0"/>
              <a:t>Disse to har skrevet </a:t>
            </a:r>
            <a:r>
              <a:rPr lang="da-DK" dirty="0" err="1"/>
              <a:t>Scrum</a:t>
            </a:r>
            <a:r>
              <a:rPr lang="da-DK" dirty="0"/>
              <a:t> Guide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945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83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Hvordan fjerner han forhindringer?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1B42-E02D-4023-A089-E73F0BF08B9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1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 lang="en-US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7" name="Rectangle 6"/>
          <p:cNvSpPr txBox="1">
            <a:spLocks/>
          </p:cNvSpPr>
          <p:nvPr userDrawn="1"/>
        </p:nvSpPr>
        <p:spPr>
          <a:xfrm>
            <a:off x="6588123" y="6237286"/>
            <a:ext cx="2133596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defPPr>
              <a:defRPr lang="en-US"/>
            </a:defPPr>
            <a:lvl1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F33279-23AB-49F1-B774-F2E5839C373A}" type="slidenum">
              <a:rPr lang="uk-UA" smtClean="0"/>
              <a:pPr/>
              <a:t>‹#›</a:t>
            </a:fld>
            <a:r>
              <a:rPr lang="uk-UA"/>
              <a:t>/1284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15195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C5128B-8DD9-4461-83D3-A61A60A14CF0}" type="slidenum"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751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49A3FE-6B6C-4A90-9891-0AA4F1A59B6E}" type="slidenum"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911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3FCDE9-8FE6-438E-976A-39FBE98100A6}" type="slidenum"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132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lang="en-US" sz="4000" b="1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lang="en-US"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094EE1-E24A-4732-8006-CD01AF3F8123}" type="slidenum"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7383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lang="en-US" sz="2800"/>
            </a:lvl1pPr>
            <a:lvl2pPr>
              <a:spcBef>
                <a:spcPts val="600"/>
              </a:spcBef>
              <a:defRPr lang="en-US" sz="2400"/>
            </a:lvl2pPr>
            <a:lvl3pPr>
              <a:spcBef>
                <a:spcPts val="500"/>
              </a:spcBef>
              <a:defRPr lang="en-US" sz="2000"/>
            </a:lvl3pPr>
            <a:lvl4pPr>
              <a:spcBef>
                <a:spcPts val="400"/>
              </a:spcBef>
              <a:defRPr lang="en-US" sz="1800"/>
            </a:lvl4pPr>
            <a:lvl5pPr>
              <a:spcBef>
                <a:spcPts val="400"/>
              </a:spcBef>
              <a:defRPr lang="en-US"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lang="en-US" sz="2800"/>
            </a:lvl1pPr>
            <a:lvl2pPr>
              <a:spcBef>
                <a:spcPts val="600"/>
              </a:spcBef>
              <a:defRPr lang="en-US" sz="2400"/>
            </a:lvl2pPr>
            <a:lvl3pPr>
              <a:spcBef>
                <a:spcPts val="500"/>
              </a:spcBef>
              <a:defRPr lang="en-US" sz="2000"/>
            </a:lvl3pPr>
            <a:lvl4pPr>
              <a:spcBef>
                <a:spcPts val="400"/>
              </a:spcBef>
              <a:defRPr lang="en-US" sz="1800"/>
            </a:lvl4pPr>
            <a:lvl5pPr>
              <a:spcBef>
                <a:spcPts val="400"/>
              </a:spcBef>
              <a:defRPr lang="en-US"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182CAF-3028-40C4-B716-99BC9D9C8D6C}" type="slidenum"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327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en-US"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lang="en-US" sz="2400"/>
            </a:lvl1pPr>
            <a:lvl2pPr>
              <a:spcBef>
                <a:spcPts val="500"/>
              </a:spcBef>
              <a:defRPr lang="en-US" sz="2000"/>
            </a:lvl2pPr>
            <a:lvl3pPr>
              <a:spcBef>
                <a:spcPts val="400"/>
              </a:spcBef>
              <a:defRPr lang="en-US" sz="1800"/>
            </a:lvl3pPr>
            <a:lvl4pPr>
              <a:spcBef>
                <a:spcPts val="400"/>
              </a:spcBef>
              <a:defRPr lang="en-US" sz="1600"/>
            </a:lvl4pPr>
            <a:lvl5pPr>
              <a:spcBef>
                <a:spcPts val="400"/>
              </a:spcBef>
              <a:defRPr lang="en-US"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en-US"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lang="en-US" sz="2400"/>
            </a:lvl1pPr>
            <a:lvl2pPr>
              <a:spcBef>
                <a:spcPts val="500"/>
              </a:spcBef>
              <a:defRPr lang="en-US" sz="2000"/>
            </a:lvl2pPr>
            <a:lvl3pPr>
              <a:spcBef>
                <a:spcPts val="400"/>
              </a:spcBef>
              <a:defRPr lang="en-US" sz="1800"/>
            </a:lvl3pPr>
            <a:lvl4pPr>
              <a:spcBef>
                <a:spcPts val="400"/>
              </a:spcBef>
              <a:defRPr lang="en-US" sz="1600"/>
            </a:lvl4pPr>
            <a:lvl5pPr>
              <a:spcBef>
                <a:spcPts val="400"/>
              </a:spcBef>
              <a:defRPr lang="en-US"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557B7F-3868-4155-8090-B659A160B08F}" type="slidenum"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986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065049-8C06-4FC8-AD60-CAB59BFFF0B8}" type="slidenum"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9925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A4418E-DE28-4DE8-8F28-4C1CAE6D9F7A}" type="slidenum"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7185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lang="en-US" sz="20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en-US"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08F926-E84E-4219-8159-CC190BA50492}" type="slidenum"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056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lang="en-US" sz="20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lang="en-US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en-US"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4C939E-E00E-48A7-9BC2-096E33DFEE8D}" type="slidenum"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8853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2"/>
          </p:nvPr>
        </p:nvSpPr>
        <p:spPr>
          <a:xfrm>
            <a:off x="457200" y="6245223"/>
            <a:ext cx="2133596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endParaRPr lang="da-DK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3"/>
          </p:nvPr>
        </p:nvSpPr>
        <p:spPr>
          <a:xfrm>
            <a:off x="3124203" y="6245223"/>
            <a:ext cx="2895603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endParaRPr lang="da-DK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4"/>
          </p:nvPr>
        </p:nvSpPr>
        <p:spPr>
          <a:xfrm>
            <a:off x="6588123" y="6237286"/>
            <a:ext cx="2133596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fld id="{0AF33279-23AB-49F1-B774-F2E5839C373A}" type="slidenum">
              <a:rPr smtClean="0"/>
              <a:t>‹#›</a:t>
            </a:fld>
            <a:r>
              <a:rPr lang="da-DK" dirty="0"/>
              <a:t>/1284</a:t>
            </a:r>
          </a:p>
        </p:txBody>
      </p:sp>
      <p:sp>
        <p:nvSpPr>
          <p:cNvPr id="7" name="Line 8"/>
          <p:cNvSpPr/>
          <p:nvPr/>
        </p:nvSpPr>
        <p:spPr>
          <a:xfrm>
            <a:off x="-36511" y="6092820"/>
            <a:ext cx="930274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38103">
            <a:solidFill>
              <a:srgbClr val="416B7F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  <p:sp>
        <p:nvSpPr>
          <p:cNvPr id="8" name="Line 10"/>
          <p:cNvSpPr/>
          <p:nvPr/>
        </p:nvSpPr>
        <p:spPr>
          <a:xfrm>
            <a:off x="-50804" y="6237286"/>
            <a:ext cx="930274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38103">
            <a:solidFill>
              <a:srgbClr val="416B7F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  <p:sp>
        <p:nvSpPr>
          <p:cNvPr id="9" name="Text Box 15"/>
          <p:cNvSpPr txBox="1"/>
          <p:nvPr/>
        </p:nvSpPr>
        <p:spPr>
          <a:xfrm>
            <a:off x="395285" y="6165854"/>
            <a:ext cx="3240084" cy="7016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4000" b="0" i="0" u="none" strike="noStrike" kern="1200" cap="none" spc="0" baseline="0">
                <a:solidFill>
                  <a:srgbClr val="A3CF5F"/>
                </a:solidFill>
                <a:uFillTx/>
                <a:latin typeface="Calibri" pitchFamily="34"/>
                <a:ea typeface=""/>
                <a:cs typeface=""/>
              </a:rPr>
              <a:t>App Academy</a:t>
            </a:r>
          </a:p>
        </p:txBody>
      </p:sp>
      <p:sp>
        <p:nvSpPr>
          <p:cNvPr id="10" name="Text Box 16"/>
          <p:cNvSpPr txBox="1"/>
          <p:nvPr/>
        </p:nvSpPr>
        <p:spPr>
          <a:xfrm>
            <a:off x="5292740" y="6270624"/>
            <a:ext cx="2520945" cy="609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1700" b="0" i="0" u="none" strike="noStrike" kern="1200" cap="none" spc="0" baseline="0">
                <a:solidFill>
                  <a:srgbClr val="808080"/>
                </a:solidFill>
                <a:uFillTx/>
                <a:latin typeface="Calibri" pitchFamily="34"/>
                <a:ea typeface=""/>
                <a:cs typeface=""/>
              </a:rPr>
              <a:t>www.appacademy.dk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1700" b="0" i="0" u="none" strike="noStrike" kern="1200" cap="none" spc="0" baseline="0">
                <a:solidFill>
                  <a:srgbClr val="808080"/>
                </a:solidFill>
                <a:uFillTx/>
                <a:latin typeface="Calibri" pitchFamily="34"/>
                <a:ea typeface=""/>
                <a:cs typeface=""/>
              </a:rPr>
              <a:t>@appacademydk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4400" b="0" i="0" u="none" strike="noStrike" kern="0" cap="none" spc="0" baseline="0">
          <a:solidFill>
            <a:srgbClr val="FFFFFF"/>
          </a:solidFill>
          <a:uFillTx/>
          <a:latin typeface="Calibri"/>
          <a:ea typeface=""/>
          <a:cs typeface="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Char char="•"/>
        <a:tabLst/>
        <a:defRPr lang="da-DK" sz="3200" b="0" i="0" u="none" strike="noStrike" kern="0" cap="none" spc="0" baseline="0">
          <a:solidFill>
            <a:srgbClr val="FFFFFF"/>
          </a:solidFill>
          <a:uFillTx/>
          <a:latin typeface="Calibri"/>
          <a:ea typeface=""/>
          <a:cs typeface="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da-DK" sz="2800" b="0" i="0" u="none" strike="noStrike" kern="0" cap="none" spc="0" baseline="0">
          <a:solidFill>
            <a:srgbClr val="FFFFFF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Char char="•"/>
        <a:tabLst/>
        <a:defRPr lang="da-DK" sz="2400" b="0" i="0" u="none" strike="noStrike" kern="0" cap="none" spc="0" baseline="0">
          <a:solidFill>
            <a:srgbClr val="FFFFFF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–"/>
        <a:tabLst/>
        <a:defRPr lang="da-DK" sz="2000" b="0" i="0" u="none" strike="noStrike" kern="0" cap="none" spc="0" baseline="0">
          <a:solidFill>
            <a:srgbClr val="FFFFFF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»"/>
        <a:tabLst/>
        <a:defRPr lang="da-DK" sz="2000" b="0" i="0" u="none" strike="noStrike" kern="0" cap="none" spc="0" baseline="0">
          <a:solidFill>
            <a:srgbClr val="FFFFFF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scrumblr.ca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scrumpoker.online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6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chart" Target="../charts/char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1.png"/><Relationship Id="rId7" Type="http://schemas.openxmlformats.org/officeDocument/2006/relationships/image" Target="../media/image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ctrTitle"/>
          </p:nvPr>
        </p:nvSpPr>
        <p:spPr>
          <a:xfrm>
            <a:off x="539552" y="404664"/>
            <a:ext cx="7772400" cy="1470026"/>
          </a:xfrm>
        </p:spPr>
        <p:txBody>
          <a:bodyPr/>
          <a:lstStyle/>
          <a:p>
            <a:pPr lvl="0"/>
            <a:r>
              <a:rPr lang="en-US" dirty="0"/>
              <a:t>SCRUM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876256" y="6245223"/>
            <a:ext cx="2133596" cy="476246"/>
          </a:xfrm>
        </p:spPr>
        <p:txBody>
          <a:bodyPr/>
          <a:lstStyle/>
          <a:p>
            <a:pPr lvl="0"/>
            <a:fld id="{C650BBD8-55B6-487E-80EE-9C04E6D7F515}" type="slidenum">
              <a:rPr lang="en-GB" smtClean="0"/>
              <a:t>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845" y="1874690"/>
            <a:ext cx="5939814" cy="28115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&lt;</a:t>
            </a:r>
            <a:r>
              <a:rPr lang="en-GB" dirty="0" err="1"/>
              <a:t>Roler</a:t>
            </a:r>
            <a:r>
              <a:rPr lang="en-GB" dirty="0"/>
              <a:t>&gt;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340768"/>
            <a:ext cx="8229600" cy="4525959"/>
          </a:xfrm>
        </p:spPr>
        <p:txBody>
          <a:bodyPr/>
          <a:lstStyle/>
          <a:p>
            <a:pPr lvl="0"/>
            <a:r>
              <a:rPr lang="en-GB" dirty="0" err="1"/>
              <a:t>Primære</a:t>
            </a:r>
            <a:endParaRPr lang="en-GB" dirty="0"/>
          </a:p>
          <a:p>
            <a:pPr lvl="1"/>
            <a:r>
              <a:rPr lang="en-GB" dirty="0"/>
              <a:t>Scrum master</a:t>
            </a:r>
          </a:p>
          <a:p>
            <a:pPr lvl="1"/>
            <a:r>
              <a:rPr lang="en-GB" dirty="0"/>
              <a:t>Product owner</a:t>
            </a:r>
          </a:p>
          <a:p>
            <a:pPr lvl="1"/>
            <a:r>
              <a:rPr lang="en-GB" dirty="0"/>
              <a:t>Development team</a:t>
            </a:r>
          </a:p>
          <a:p>
            <a:r>
              <a:rPr lang="en-GB" dirty="0" err="1"/>
              <a:t>Secondære</a:t>
            </a:r>
            <a:endParaRPr lang="en-GB" dirty="0"/>
          </a:p>
          <a:p>
            <a:pPr lvl="1"/>
            <a:r>
              <a:rPr lang="en-GB" dirty="0" err="1"/>
              <a:t>Brugerne</a:t>
            </a:r>
            <a:endParaRPr lang="en-GB" dirty="0"/>
          </a:p>
          <a:p>
            <a:pPr lvl="1"/>
            <a:r>
              <a:rPr lang="en-GB" dirty="0" err="1"/>
              <a:t>Interasenter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en-GB" smtClean="0"/>
              <a:t>10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7882054-A3C1-4D71-B7F5-6C512D8C5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287" y="1772817"/>
            <a:ext cx="416713" cy="19610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5F2A5FE-EB50-4CCD-B2C6-0BAD3225CBED}"/>
              </a:ext>
            </a:extLst>
          </p:cNvPr>
          <p:cNvSpPr/>
          <p:nvPr/>
        </p:nvSpPr>
        <p:spPr>
          <a:xfrm>
            <a:off x="4645825" y="2291665"/>
            <a:ext cx="3624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Scrum team</a:t>
            </a:r>
          </a:p>
        </p:txBody>
      </p:sp>
    </p:spTree>
    <p:extLst>
      <p:ext uri="{BB962C8B-B14F-4D97-AF65-F5344CB8AC3E}">
        <p14:creationId xmlns:p14="http://schemas.microsoft.com/office/powerpoint/2010/main" val="43328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Product </a:t>
            </a:r>
            <a:r>
              <a:rPr lang="da-DK" dirty="0" err="1"/>
              <a:t>owner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Ansvarlig for værdien af produktet</a:t>
            </a:r>
          </a:p>
          <a:p>
            <a:r>
              <a:rPr lang="da-DK" dirty="0"/>
              <a:t>Beskrive krav tydeligt</a:t>
            </a:r>
          </a:p>
          <a:p>
            <a:r>
              <a:rPr lang="da-DK" dirty="0"/>
              <a:t>Prioritere krav</a:t>
            </a:r>
          </a:p>
          <a:p>
            <a:endParaRPr lang="da-DK" dirty="0"/>
          </a:p>
          <a:p>
            <a:r>
              <a:rPr lang="da-DK" dirty="0"/>
              <a:t>Ikke nødvendigvis ham der gør det, men han er ansvarlig for resultatet.</a:t>
            </a:r>
          </a:p>
          <a:p>
            <a:endParaRPr lang="da-DK" dirty="0"/>
          </a:p>
          <a:p>
            <a:r>
              <a:rPr lang="da-DK" dirty="0"/>
              <a:t>Kan være med i flere SCRUM teams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11</a:t>
            </a:fld>
            <a:endParaRPr lang="x-none"/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266B558B-9B04-4379-A60D-CF47DB720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3" y="188640"/>
            <a:ext cx="24384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506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Scrum</a:t>
            </a:r>
            <a:r>
              <a:rPr lang="da-DK" dirty="0"/>
              <a:t> master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Promovere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supportere</a:t>
            </a:r>
            <a:r>
              <a:rPr lang="en-US" dirty="0"/>
              <a:t> SCRUM</a:t>
            </a:r>
          </a:p>
          <a:p>
            <a:r>
              <a:rPr lang="da-DK" dirty="0"/>
              <a:t>Hjælper alle med at ændre dette samspil</a:t>
            </a:r>
          </a:p>
          <a:p>
            <a:r>
              <a:rPr lang="da-DK" dirty="0"/>
              <a:t>Fjerner forhindringer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12</a:t>
            </a:fld>
            <a:endParaRPr lang="x-none"/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E1ACC896-8DEB-4FD2-BCD5-5CA3669B9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74640"/>
            <a:ext cx="18288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002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Development team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59"/>
          </a:xfrm>
        </p:spPr>
        <p:txBody>
          <a:bodyPr/>
          <a:lstStyle/>
          <a:p>
            <a:r>
              <a:rPr lang="da-DK" dirty="0"/>
              <a:t>”Koderne”</a:t>
            </a:r>
          </a:p>
          <a:p>
            <a:r>
              <a:rPr lang="da-DK" dirty="0"/>
              <a:t>Tester, database, arkitekter</a:t>
            </a:r>
          </a:p>
          <a:p>
            <a:pPr lvl="1"/>
            <a:r>
              <a:rPr lang="da-DK" dirty="0" err="1"/>
              <a:t>Scrum</a:t>
            </a:r>
            <a:r>
              <a:rPr lang="da-DK" dirty="0"/>
              <a:t> kender kun ”Developer”</a:t>
            </a:r>
          </a:p>
          <a:p>
            <a:r>
              <a:rPr lang="da-DK" dirty="0"/>
              <a:t>Ingen junior / senior</a:t>
            </a:r>
          </a:p>
          <a:p>
            <a:endParaRPr lang="da-DK" dirty="0"/>
          </a:p>
          <a:p>
            <a:r>
              <a:rPr lang="da-DK" dirty="0" err="1"/>
              <a:t>Scrum</a:t>
            </a:r>
            <a:r>
              <a:rPr lang="da-DK" dirty="0"/>
              <a:t> master og product </a:t>
            </a:r>
            <a:r>
              <a:rPr lang="da-DK" dirty="0" err="1"/>
              <a:t>owner</a:t>
            </a:r>
            <a:r>
              <a:rPr lang="da-DK" dirty="0"/>
              <a:t> kan godt være her også – hvis de implementere krav!</a:t>
            </a:r>
          </a:p>
          <a:p>
            <a:pPr marL="0" indent="0">
              <a:buNone/>
            </a:pP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13</a:t>
            </a:fld>
            <a:endParaRPr lang="x-none"/>
          </a:p>
        </p:txBody>
      </p:sp>
      <p:grpSp>
        <p:nvGrpSpPr>
          <p:cNvPr id="5" name="Group 3">
            <a:extLst>
              <a:ext uri="{FF2B5EF4-FFF2-40B4-BE49-F238E27FC236}">
                <a16:creationId xmlns="" xmlns:a16="http://schemas.microsoft.com/office/drawing/2014/main" id="{76FF298D-419A-4670-BB6B-83D9C28AF885}"/>
              </a:ext>
            </a:extLst>
          </p:cNvPr>
          <p:cNvGrpSpPr>
            <a:grpSpLocks/>
          </p:cNvGrpSpPr>
          <p:nvPr/>
        </p:nvGrpSpPr>
        <p:grpSpPr bwMode="auto">
          <a:xfrm>
            <a:off x="7020272" y="107829"/>
            <a:ext cx="1986160" cy="1476622"/>
            <a:chOff x="0" y="0"/>
            <a:chExt cx="1704" cy="1346"/>
          </a:xfrm>
        </p:grpSpPr>
        <p:pic>
          <p:nvPicPr>
            <p:cNvPr id="6" name="Picture 4">
              <a:extLst>
                <a:ext uri="{FF2B5EF4-FFF2-40B4-BE49-F238E27FC236}">
                  <a16:creationId xmlns="" xmlns:a16="http://schemas.microsoft.com/office/drawing/2014/main" id="{3BA287CB-F4D9-4C75-B48D-03BC676C9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" y="453"/>
              <a:ext cx="507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5">
              <a:extLst>
                <a:ext uri="{FF2B5EF4-FFF2-40B4-BE49-F238E27FC236}">
                  <a16:creationId xmlns="" xmlns:a16="http://schemas.microsoft.com/office/drawing/2014/main" id="{475ADC9C-A4D7-4463-B994-243A757F64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704" cy="1346"/>
              <a:chOff x="0" y="0"/>
              <a:chExt cx="1704" cy="1346"/>
            </a:xfrm>
          </p:grpSpPr>
          <p:grpSp>
            <p:nvGrpSpPr>
              <p:cNvPr id="8" name="Group 6">
                <a:extLst>
                  <a:ext uri="{FF2B5EF4-FFF2-40B4-BE49-F238E27FC236}">
                    <a16:creationId xmlns="" xmlns:a16="http://schemas.microsoft.com/office/drawing/2014/main" id="{B9DA9FBF-F164-4975-A8C4-9FCE255D5C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704" cy="440"/>
                <a:chOff x="0" y="0"/>
                <a:chExt cx="1704" cy="440"/>
              </a:xfrm>
            </p:grpSpPr>
            <p:pic>
              <p:nvPicPr>
                <p:cNvPr id="14" name="Picture 7">
                  <a:extLst>
                    <a:ext uri="{FF2B5EF4-FFF2-40B4-BE49-F238E27FC236}">
                      <a16:creationId xmlns="" xmlns:a16="http://schemas.microsoft.com/office/drawing/2014/main" id="{1D082D04-87AE-4618-9E13-95A7EE0B08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07" cy="4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" name="Picture 8">
                  <a:extLst>
                    <a:ext uri="{FF2B5EF4-FFF2-40B4-BE49-F238E27FC236}">
                      <a16:creationId xmlns="" xmlns:a16="http://schemas.microsoft.com/office/drawing/2014/main" id="{2BB33934-B0C6-43DC-8274-5B7305AD7D7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8" y="0"/>
                  <a:ext cx="507" cy="4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" name="Picture 9">
                  <a:extLst>
                    <a:ext uri="{FF2B5EF4-FFF2-40B4-BE49-F238E27FC236}">
                      <a16:creationId xmlns="" xmlns:a16="http://schemas.microsoft.com/office/drawing/2014/main" id="{CF7484FD-405A-4CCE-B78C-EB048AA566E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6" y="0"/>
                  <a:ext cx="508" cy="4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" name="Picture 10">
                <a:extLst>
                  <a:ext uri="{FF2B5EF4-FFF2-40B4-BE49-F238E27FC236}">
                    <a16:creationId xmlns="" xmlns:a16="http://schemas.microsoft.com/office/drawing/2014/main" id="{7F36EE17-4C3D-458E-AF5C-2F9990560B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" y="469"/>
                <a:ext cx="507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" name="Group 11">
                <a:extLst>
                  <a:ext uri="{FF2B5EF4-FFF2-40B4-BE49-F238E27FC236}">
                    <a16:creationId xmlns="" xmlns:a16="http://schemas.microsoft.com/office/drawing/2014/main" id="{124BF1E9-839F-43B7-8B8B-E86206ED6B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906"/>
                <a:ext cx="1704" cy="440"/>
                <a:chOff x="0" y="0"/>
                <a:chExt cx="1704" cy="440"/>
              </a:xfrm>
            </p:grpSpPr>
            <p:pic>
              <p:nvPicPr>
                <p:cNvPr id="11" name="Picture 12">
                  <a:extLst>
                    <a:ext uri="{FF2B5EF4-FFF2-40B4-BE49-F238E27FC236}">
                      <a16:creationId xmlns="" xmlns:a16="http://schemas.microsoft.com/office/drawing/2014/main" id="{3D0CE289-89C0-4C4A-9241-64107F31DF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"/>
                  <a:ext cx="507" cy="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13">
                  <a:extLst>
                    <a:ext uri="{FF2B5EF4-FFF2-40B4-BE49-F238E27FC236}">
                      <a16:creationId xmlns="" xmlns:a16="http://schemas.microsoft.com/office/drawing/2014/main" id="{25BBA923-5358-42F9-A913-400044442E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6" y="0"/>
                  <a:ext cx="508" cy="4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Picture 14">
                  <a:extLst>
                    <a:ext uri="{FF2B5EF4-FFF2-40B4-BE49-F238E27FC236}">
                      <a16:creationId xmlns="" xmlns:a16="http://schemas.microsoft.com/office/drawing/2014/main" id="{E6FC515B-8CFC-448F-A0F3-AD11A11C52E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8" y="0"/>
                  <a:ext cx="507" cy="4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207369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Øvrige / Stakeholders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59"/>
          </a:xfrm>
        </p:spPr>
        <p:txBody>
          <a:bodyPr/>
          <a:lstStyle/>
          <a:p>
            <a:r>
              <a:rPr lang="da-DK" dirty="0"/>
              <a:t>Brugerne</a:t>
            </a:r>
          </a:p>
          <a:p>
            <a:pPr lvl="1"/>
            <a:r>
              <a:rPr lang="da-DK" dirty="0"/>
              <a:t>Dem der skal bruge systemet</a:t>
            </a:r>
          </a:p>
          <a:p>
            <a:r>
              <a:rPr lang="da-DK" dirty="0"/>
              <a:t>Interessenter</a:t>
            </a:r>
          </a:p>
          <a:p>
            <a:pPr lvl="1"/>
            <a:r>
              <a:rPr lang="da-DK" dirty="0"/>
              <a:t>Ejer, investoren og andre detaljer.</a:t>
            </a:r>
          </a:p>
          <a:p>
            <a:pPr lvl="1"/>
            <a:endParaRPr lang="da-DK" dirty="0"/>
          </a:p>
          <a:p>
            <a:r>
              <a:rPr lang="da-DK" dirty="0"/>
              <a:t>Kan ikke stille krav direkte til </a:t>
            </a:r>
            <a:r>
              <a:rPr lang="da-DK" dirty="0" err="1"/>
              <a:t>scrum</a:t>
            </a:r>
            <a:r>
              <a:rPr lang="da-DK" dirty="0"/>
              <a:t> team, skal gå via product </a:t>
            </a:r>
            <a:r>
              <a:rPr lang="da-DK" dirty="0" err="1"/>
              <a:t>owner</a:t>
            </a:r>
            <a:r>
              <a:rPr lang="da-DK" dirty="0"/>
              <a:t>.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14</a:t>
            </a:fld>
            <a:endParaRPr lang="x-none"/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715B517E-21BC-4726-A381-66DF8594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239" y="1196752"/>
            <a:ext cx="1440160" cy="111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2AE1C033-8711-45A3-8168-1E24ED5F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58" y="1676465"/>
            <a:ext cx="1440160" cy="111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9E8CBC1-8758-4685-8DF5-C28F0DD8B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19" y="1746144"/>
            <a:ext cx="1440160" cy="111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052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Rolerne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15</a:t>
            </a:fld>
            <a:endParaRPr lang="x-none"/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540C4093-D34E-4254-90C4-698849007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92" y="1221200"/>
            <a:ext cx="1440160" cy="111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715B517E-21BC-4726-A381-66DF8594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076" y="2262710"/>
            <a:ext cx="1440160" cy="111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2AE1C033-8711-45A3-8168-1E24ED5F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595" y="2742423"/>
            <a:ext cx="1440160" cy="111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99E8CBC1-8758-4685-8DF5-C28F0DD8B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56" y="2812102"/>
            <a:ext cx="1440160" cy="111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3">
            <a:extLst>
              <a:ext uri="{FF2B5EF4-FFF2-40B4-BE49-F238E27FC236}">
                <a16:creationId xmlns="" xmlns:a16="http://schemas.microsoft.com/office/drawing/2014/main" id="{A29DE8BD-38B5-4F26-95F8-B2DFD635F76B}"/>
              </a:ext>
            </a:extLst>
          </p:cNvPr>
          <p:cNvGrpSpPr>
            <a:grpSpLocks/>
          </p:cNvGrpSpPr>
          <p:nvPr/>
        </p:nvGrpSpPr>
        <p:grpSpPr bwMode="auto">
          <a:xfrm>
            <a:off x="107504" y="2399316"/>
            <a:ext cx="1986160" cy="1476622"/>
            <a:chOff x="0" y="0"/>
            <a:chExt cx="1704" cy="1346"/>
          </a:xfrm>
        </p:grpSpPr>
        <p:pic>
          <p:nvPicPr>
            <p:cNvPr id="14" name="Picture 4">
              <a:extLst>
                <a:ext uri="{FF2B5EF4-FFF2-40B4-BE49-F238E27FC236}">
                  <a16:creationId xmlns="" xmlns:a16="http://schemas.microsoft.com/office/drawing/2014/main" id="{86C3B594-2BE5-46C0-B2AC-2965D7301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" y="453"/>
              <a:ext cx="507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5">
              <a:extLst>
                <a:ext uri="{FF2B5EF4-FFF2-40B4-BE49-F238E27FC236}">
                  <a16:creationId xmlns="" xmlns:a16="http://schemas.microsoft.com/office/drawing/2014/main" id="{24E4D9BB-437E-40D7-89A4-6525694B51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704" cy="1346"/>
              <a:chOff x="0" y="0"/>
              <a:chExt cx="1704" cy="1346"/>
            </a:xfrm>
          </p:grpSpPr>
          <p:grpSp>
            <p:nvGrpSpPr>
              <p:cNvPr id="16" name="Group 6">
                <a:extLst>
                  <a:ext uri="{FF2B5EF4-FFF2-40B4-BE49-F238E27FC236}">
                    <a16:creationId xmlns="" xmlns:a16="http://schemas.microsoft.com/office/drawing/2014/main" id="{2932FE2A-F508-4CCC-BC55-6AEFEB8830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704" cy="440"/>
                <a:chOff x="0" y="0"/>
                <a:chExt cx="1704" cy="440"/>
              </a:xfrm>
            </p:grpSpPr>
            <p:pic>
              <p:nvPicPr>
                <p:cNvPr id="22" name="Picture 7">
                  <a:extLst>
                    <a:ext uri="{FF2B5EF4-FFF2-40B4-BE49-F238E27FC236}">
                      <a16:creationId xmlns="" xmlns:a16="http://schemas.microsoft.com/office/drawing/2014/main" id="{24120F8F-B639-46F4-B264-DA06FF22E4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07" cy="4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8">
                  <a:extLst>
                    <a:ext uri="{FF2B5EF4-FFF2-40B4-BE49-F238E27FC236}">
                      <a16:creationId xmlns="" xmlns:a16="http://schemas.microsoft.com/office/drawing/2014/main" id="{D94C5268-E694-4D5F-AC8E-51755F590F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8" y="0"/>
                  <a:ext cx="507" cy="4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9">
                  <a:extLst>
                    <a:ext uri="{FF2B5EF4-FFF2-40B4-BE49-F238E27FC236}">
                      <a16:creationId xmlns="" xmlns:a16="http://schemas.microsoft.com/office/drawing/2014/main" id="{E20ABA2A-E777-4C8F-AC02-0027569FE8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6" y="0"/>
                  <a:ext cx="508" cy="4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7" name="Picture 10">
                <a:extLst>
                  <a:ext uri="{FF2B5EF4-FFF2-40B4-BE49-F238E27FC236}">
                    <a16:creationId xmlns="" xmlns:a16="http://schemas.microsoft.com/office/drawing/2014/main" id="{4627AE75-F0E4-47DC-87E6-B606C5B8E4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" y="469"/>
                <a:ext cx="507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" name="Group 11">
                <a:extLst>
                  <a:ext uri="{FF2B5EF4-FFF2-40B4-BE49-F238E27FC236}">
                    <a16:creationId xmlns="" xmlns:a16="http://schemas.microsoft.com/office/drawing/2014/main" id="{4388C322-AE59-416E-926D-16A3E891BF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906"/>
                <a:ext cx="1704" cy="440"/>
                <a:chOff x="0" y="0"/>
                <a:chExt cx="1704" cy="440"/>
              </a:xfrm>
            </p:grpSpPr>
            <p:pic>
              <p:nvPicPr>
                <p:cNvPr id="19" name="Picture 12">
                  <a:extLst>
                    <a:ext uri="{FF2B5EF4-FFF2-40B4-BE49-F238E27FC236}">
                      <a16:creationId xmlns="" xmlns:a16="http://schemas.microsoft.com/office/drawing/2014/main" id="{0CA59A29-5955-479A-9A61-9BB0BC067B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"/>
                  <a:ext cx="507" cy="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13">
                  <a:extLst>
                    <a:ext uri="{FF2B5EF4-FFF2-40B4-BE49-F238E27FC236}">
                      <a16:creationId xmlns="" xmlns:a16="http://schemas.microsoft.com/office/drawing/2014/main" id="{EDF789B2-7413-4B61-9378-4AEDB062BA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6" y="0"/>
                  <a:ext cx="508" cy="4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14">
                  <a:extLst>
                    <a:ext uri="{FF2B5EF4-FFF2-40B4-BE49-F238E27FC236}">
                      <a16:creationId xmlns="" xmlns:a16="http://schemas.microsoft.com/office/drawing/2014/main" id="{61147827-3266-4BD2-8A7C-7AA7C02D23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8" y="0"/>
                  <a:ext cx="507" cy="4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25" name="Picture 3">
            <a:extLst>
              <a:ext uri="{FF2B5EF4-FFF2-40B4-BE49-F238E27FC236}">
                <a16:creationId xmlns="" xmlns:a16="http://schemas.microsoft.com/office/drawing/2014/main" id="{4B619BCA-6BD1-4616-85E9-A114BF07C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772" y="4241651"/>
            <a:ext cx="18288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Left-Right 2">
            <a:extLst>
              <a:ext uri="{FF2B5EF4-FFF2-40B4-BE49-F238E27FC236}">
                <a16:creationId xmlns="" xmlns:a16="http://schemas.microsoft.com/office/drawing/2014/main" id="{804C9BD1-855B-460D-BCED-7363530E823E}"/>
              </a:ext>
            </a:extLst>
          </p:cNvPr>
          <p:cNvSpPr/>
          <p:nvPr/>
        </p:nvSpPr>
        <p:spPr>
          <a:xfrm rot="1282570">
            <a:off x="4813422" y="1902670"/>
            <a:ext cx="2311158" cy="7200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Feedback/dialog</a:t>
            </a:r>
            <a:endParaRPr lang="x-none" dirty="0"/>
          </a:p>
        </p:txBody>
      </p:sp>
      <p:sp>
        <p:nvSpPr>
          <p:cNvPr id="26" name="Arrow: Left-Right 25">
            <a:extLst>
              <a:ext uri="{FF2B5EF4-FFF2-40B4-BE49-F238E27FC236}">
                <a16:creationId xmlns="" xmlns:a16="http://schemas.microsoft.com/office/drawing/2014/main" id="{F508536D-141F-4A75-8C6F-EBC5B91C4187}"/>
              </a:ext>
            </a:extLst>
          </p:cNvPr>
          <p:cNvSpPr/>
          <p:nvPr/>
        </p:nvSpPr>
        <p:spPr>
          <a:xfrm rot="19593404">
            <a:off x="4748673" y="4206101"/>
            <a:ext cx="2311158" cy="7200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Process</a:t>
            </a:r>
            <a:endParaRPr lang="x-none" dirty="0"/>
          </a:p>
        </p:txBody>
      </p:sp>
      <p:sp>
        <p:nvSpPr>
          <p:cNvPr id="27" name="Arrow: Left-Right 26">
            <a:extLst>
              <a:ext uri="{FF2B5EF4-FFF2-40B4-BE49-F238E27FC236}">
                <a16:creationId xmlns="" xmlns:a16="http://schemas.microsoft.com/office/drawing/2014/main" id="{E4052F23-2D53-4911-82CB-0472A3749E3B}"/>
              </a:ext>
            </a:extLst>
          </p:cNvPr>
          <p:cNvSpPr/>
          <p:nvPr/>
        </p:nvSpPr>
        <p:spPr>
          <a:xfrm>
            <a:off x="2496144" y="2843865"/>
            <a:ext cx="3816029" cy="7200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Detalje afklaring i sprint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01308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?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3321"/>
            <a:ext cx="8229600" cy="4525959"/>
          </a:xfrm>
        </p:spPr>
        <p:txBody>
          <a:bodyPr/>
          <a:lstStyle/>
          <a:p>
            <a:r>
              <a:rPr lang="da-DK" dirty="0"/>
              <a:t>Hvem styrer her?</a:t>
            </a:r>
          </a:p>
          <a:p>
            <a:endParaRPr lang="da-DK" dirty="0"/>
          </a:p>
          <a:p>
            <a:r>
              <a:rPr lang="da-DK" dirty="0"/>
              <a:t>Er der en projektleder?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9858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Øvelse 1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3321"/>
            <a:ext cx="8229600" cy="4525959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Vi skal have lavet en brochure for et feriested. Til det skal vi have skabt nogle hold af 3-7 personer.</a:t>
            </a:r>
          </a:p>
          <a:p>
            <a:pPr marL="0" indent="0">
              <a:buNone/>
            </a:pPr>
            <a:r>
              <a:rPr lang="da-DK" dirty="0"/>
              <a:t>Fordel rollerne – der skal være en product </a:t>
            </a:r>
            <a:r>
              <a:rPr lang="da-DK" dirty="0" err="1"/>
              <a:t>owner</a:t>
            </a:r>
            <a:r>
              <a:rPr lang="da-DK" dirty="0"/>
              <a:t>, en </a:t>
            </a:r>
            <a:r>
              <a:rPr lang="da-DK" dirty="0" err="1"/>
              <a:t>scrum</a:t>
            </a:r>
            <a:r>
              <a:rPr lang="da-DK" dirty="0"/>
              <a:t> master, resten skal være </a:t>
            </a:r>
            <a:r>
              <a:rPr lang="da-DK" dirty="0" err="1"/>
              <a:t>development</a:t>
            </a:r>
            <a:r>
              <a:rPr lang="da-DK" dirty="0"/>
              <a:t> teams. 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2189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Scrum</a:t>
            </a:r>
            <a:r>
              <a:rPr lang="da-DK" dirty="0"/>
              <a:t> master/Product </a:t>
            </a:r>
            <a:r>
              <a:rPr lang="da-DK" dirty="0" err="1"/>
              <a:t>owner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3321"/>
            <a:ext cx="8229600" cy="4525959"/>
          </a:xfrm>
        </p:spPr>
        <p:txBody>
          <a:bodyPr/>
          <a:lstStyle/>
          <a:p>
            <a:r>
              <a:rPr lang="da-DK" dirty="0"/>
              <a:t>Sikre at mål er forstået</a:t>
            </a:r>
          </a:p>
          <a:p>
            <a:r>
              <a:rPr lang="da-DK" dirty="0"/>
              <a:t>Styre </a:t>
            </a:r>
            <a:r>
              <a:rPr lang="da-DK" dirty="0" err="1"/>
              <a:t>backlog</a:t>
            </a:r>
            <a:endParaRPr lang="da-DK" dirty="0"/>
          </a:p>
          <a:p>
            <a:r>
              <a:rPr lang="da-DK" dirty="0"/>
              <a:t>Faciliterer ønskede eller nødvendige </a:t>
            </a:r>
            <a:r>
              <a:rPr lang="da-DK" dirty="0" err="1"/>
              <a:t>Scrum</a:t>
            </a:r>
            <a:r>
              <a:rPr lang="da-DK" dirty="0"/>
              <a:t> begivenheder. 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1801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Scrum</a:t>
            </a:r>
            <a:r>
              <a:rPr lang="da-DK" dirty="0"/>
              <a:t> master/developers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3229815"/>
          </a:xfrm>
        </p:spPr>
        <p:txBody>
          <a:bodyPr/>
          <a:lstStyle/>
          <a:p>
            <a:r>
              <a:rPr lang="en-US" dirty="0"/>
              <a:t>Coaching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selvorganisering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tværfaglighed</a:t>
            </a:r>
            <a:endParaRPr lang="en-US" dirty="0"/>
          </a:p>
          <a:p>
            <a:r>
              <a:rPr lang="en-US" dirty="0" err="1"/>
              <a:t>Fjerner</a:t>
            </a:r>
            <a:r>
              <a:rPr lang="en-US" dirty="0"/>
              <a:t> </a:t>
            </a:r>
            <a:r>
              <a:rPr lang="en-US" dirty="0" err="1"/>
              <a:t>forhindringer</a:t>
            </a:r>
            <a:r>
              <a:rPr lang="en-US" dirty="0"/>
              <a:t> for Development </a:t>
            </a:r>
            <a:r>
              <a:rPr lang="en-US" dirty="0" err="1"/>
              <a:t>Teamets</a:t>
            </a:r>
            <a:r>
              <a:rPr lang="en-US" dirty="0"/>
              <a:t> </a:t>
            </a:r>
            <a:r>
              <a:rPr lang="en-US" dirty="0" err="1"/>
              <a:t>fremdrift</a:t>
            </a:r>
            <a:endParaRPr lang="en-US" dirty="0"/>
          </a:p>
          <a:p>
            <a:r>
              <a:rPr lang="da-DK" dirty="0"/>
              <a:t>Faciliterer </a:t>
            </a:r>
            <a:r>
              <a:rPr lang="da-DK" dirty="0" err="1"/>
              <a:t>Scrum</a:t>
            </a:r>
            <a:r>
              <a:rPr lang="da-DK" dirty="0"/>
              <a:t> begivenheder. 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719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err="1"/>
              <a:t>Hvem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ham </a:t>
            </a:r>
            <a:r>
              <a:rPr lang="en-GB" dirty="0" err="1"/>
              <a:t>fyren</a:t>
            </a:r>
            <a:r>
              <a:rPr lang="en-GB" dirty="0"/>
              <a:t> her?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1756792"/>
          </a:xfrm>
        </p:spPr>
        <p:txBody>
          <a:bodyPr/>
          <a:lstStyle/>
          <a:p>
            <a:pPr marL="0" lvl="0" indent="0" algn="ctr">
              <a:buNone/>
            </a:pPr>
            <a:r>
              <a:rPr lang="da-DK" dirty="0"/>
              <a:t>Morten Wegelbye Holm</a:t>
            </a:r>
          </a:p>
          <a:p>
            <a:pPr marL="0" lvl="0" indent="0" algn="ctr">
              <a:buNone/>
            </a:pPr>
            <a:r>
              <a:rPr lang="da-DK" sz="1800" dirty="0"/>
              <a:t>Arbejdet med software siden 2001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en-GB" smtClean="0"/>
              <a:t>2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67744" y="3306538"/>
            <a:ext cx="4067944" cy="4660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marL="285750" indent="-285750">
              <a:buFontTx/>
              <a:buChar char="-"/>
            </a:pPr>
            <a:endParaRPr lang="en-GB" sz="1500" dirty="0">
              <a:latin typeface="s" charset="0"/>
            </a:endParaRPr>
          </a:p>
        </p:txBody>
      </p:sp>
      <p:pic>
        <p:nvPicPr>
          <p:cNvPr id="1026" name="Picture 2" descr="I am Programmer,I have no life.s billede.">
            <a:extLst>
              <a:ext uri="{FF2B5EF4-FFF2-40B4-BE49-F238E27FC236}">
                <a16:creationId xmlns="" xmlns:a16="http://schemas.microsoft.com/office/drawing/2014/main" id="{585A8716-7EE7-4CE8-9764-5B3E31F42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96952"/>
            <a:ext cx="3024336" cy="29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Scrum</a:t>
            </a:r>
            <a:r>
              <a:rPr lang="da-DK" dirty="0"/>
              <a:t> master/øvrige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3321"/>
            <a:ext cx="8229600" cy="4525959"/>
          </a:xfrm>
        </p:spPr>
        <p:txBody>
          <a:bodyPr/>
          <a:lstStyle/>
          <a:p>
            <a:r>
              <a:rPr lang="da-DK" dirty="0"/>
              <a:t>Hjælpe med at forstå og indføre </a:t>
            </a:r>
            <a:r>
              <a:rPr lang="da-DK" dirty="0" err="1"/>
              <a:t>Scrum</a:t>
            </a:r>
            <a:r>
              <a:rPr lang="da-DK" dirty="0"/>
              <a:t> og empirisk produktudvikling.</a:t>
            </a:r>
          </a:p>
          <a:p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6666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DCB799-7A25-4964-B114-7F5EE3A8E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408610-B804-4E92-97A5-365E4DA04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FBEFD6-1CA0-4D3F-BA48-0CB6F13E9740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21</a:t>
            </a:fld>
            <a:endParaRPr lang="x-none"/>
          </a:p>
        </p:txBody>
      </p:sp>
      <p:pic>
        <p:nvPicPr>
          <p:cNvPr id="8194" name="Picture 2" descr="http://2.bp.blogspot.com/-GA6E8T1GtFc/U0-z6LR-C2I/AAAAAAAAAHw/kEU25dS2Iow/s1600/PigChicken.jpg">
            <a:extLst>
              <a:ext uri="{FF2B5EF4-FFF2-40B4-BE49-F238E27FC236}">
                <a16:creationId xmlns="" xmlns:a16="http://schemas.microsoft.com/office/drawing/2014/main" id="{74645302-ABD6-412E-82CC-C39444907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274640"/>
            <a:ext cx="573405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687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5E1197-4C04-46B0-BA17-3FDED94E5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CE0A35-91F7-4A99-A00C-937A17461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a-DK" dirty="0"/>
              <a:t>&lt;/roller&gt;</a:t>
            </a:r>
          </a:p>
          <a:p>
            <a:pPr marL="0" indent="0" algn="ctr">
              <a:buNone/>
            </a:pPr>
            <a:endParaRPr lang="da-DK" dirty="0"/>
          </a:p>
          <a:p>
            <a:pPr marL="0" indent="0" algn="ctr">
              <a:buNone/>
            </a:pPr>
            <a:r>
              <a:rPr lang="da-DK" dirty="0"/>
              <a:t>?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6C480B7-F00C-495F-8204-BB4CD4E23807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80399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&lt;Genstande&gt;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3321"/>
            <a:ext cx="8229600" cy="4525959"/>
          </a:xfrm>
        </p:spPr>
        <p:txBody>
          <a:bodyPr/>
          <a:lstStyle/>
          <a:p>
            <a:r>
              <a:rPr lang="da-DK" dirty="0"/>
              <a:t>Product </a:t>
            </a:r>
            <a:r>
              <a:rPr lang="da-DK" dirty="0" err="1"/>
              <a:t>backlog</a:t>
            </a:r>
            <a:endParaRPr lang="da-DK" dirty="0"/>
          </a:p>
          <a:p>
            <a:r>
              <a:rPr lang="da-DK" dirty="0"/>
              <a:t>Sprint </a:t>
            </a:r>
            <a:r>
              <a:rPr lang="da-DK" dirty="0" err="1"/>
              <a:t>backlog</a:t>
            </a:r>
            <a:endParaRPr lang="da-DK" dirty="0"/>
          </a:p>
          <a:p>
            <a:r>
              <a:rPr lang="da-DK" dirty="0"/>
              <a:t>Product </a:t>
            </a:r>
            <a:r>
              <a:rPr lang="da-DK" dirty="0" err="1"/>
              <a:t>increment</a:t>
            </a:r>
            <a:endParaRPr lang="da-DK" dirty="0"/>
          </a:p>
          <a:p>
            <a:pPr lvl="1"/>
            <a:r>
              <a:rPr lang="da-DK" dirty="0"/>
              <a:t>Definition of done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4519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Product </a:t>
            </a:r>
            <a:r>
              <a:rPr lang="da-DK" dirty="0" err="1"/>
              <a:t>backlog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24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34004AB-D4B9-49D1-9614-4FCA8390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845" y="1874690"/>
            <a:ext cx="5939814" cy="281151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AAB9B00C-B827-4497-A8E3-A57CBB3F487A}"/>
              </a:ext>
            </a:extLst>
          </p:cNvPr>
          <p:cNvSpPr/>
          <p:nvPr/>
        </p:nvSpPr>
        <p:spPr>
          <a:xfrm>
            <a:off x="1455844" y="2276872"/>
            <a:ext cx="1099931" cy="1944216"/>
          </a:xfrm>
          <a:prstGeom prst="ellipse">
            <a:avLst/>
          </a:prstGeom>
          <a:solidFill>
            <a:srgbClr val="4F81BD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831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Product </a:t>
            </a:r>
            <a:r>
              <a:rPr lang="da-DK" dirty="0" err="1"/>
              <a:t>backlog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024" y="1564483"/>
            <a:ext cx="4248472" cy="4525959"/>
          </a:xfrm>
        </p:spPr>
        <p:txBody>
          <a:bodyPr/>
          <a:lstStyle/>
          <a:p>
            <a:r>
              <a:rPr lang="da-DK" dirty="0"/>
              <a:t>Prioriteret liste af krav</a:t>
            </a:r>
          </a:p>
          <a:p>
            <a:r>
              <a:rPr lang="da-DK" dirty="0"/>
              <a:t>Vedligeholdes af product </a:t>
            </a:r>
            <a:r>
              <a:rPr lang="da-DK" dirty="0" err="1"/>
              <a:t>owner</a:t>
            </a:r>
            <a:endParaRPr lang="da-DK" dirty="0"/>
          </a:p>
          <a:p>
            <a:r>
              <a:rPr lang="da-DK" dirty="0"/>
              <a:t>Tilstrækkeligt beskrevet</a:t>
            </a:r>
          </a:p>
          <a:p>
            <a:r>
              <a:rPr lang="da-DK" dirty="0"/>
              <a:t>Meget gerne  </a:t>
            </a:r>
            <a:r>
              <a:rPr lang="da-DK" dirty="0" err="1"/>
              <a:t>successkriterie</a:t>
            </a:r>
            <a:endParaRPr lang="da-DK" dirty="0"/>
          </a:p>
          <a:p>
            <a:r>
              <a:rPr lang="da-DK" dirty="0"/>
              <a:t>Også kaldet PBI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25</a:t>
            </a:fld>
            <a:endParaRPr lang="x-none"/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F4E8B49A-D08C-423E-A97A-CBDABBBB18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66907"/>
              </p:ext>
            </p:extLst>
          </p:nvPr>
        </p:nvGraphicFramePr>
        <p:xfrm>
          <a:off x="179512" y="1990364"/>
          <a:ext cx="3888432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="" xmlns:a16="http://schemas.microsoft.com/office/drawing/2014/main" val="2346148928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16564843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Krav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Estimat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17628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Brugeren skal kunne logge ind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7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7751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Opret database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2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58502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Afbestil ordre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5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06372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Man skal kunne genskabe sit password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56766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520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PBI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12776"/>
            <a:ext cx="9371384" cy="2800621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Ofte skrevet som </a:t>
            </a:r>
            <a:r>
              <a:rPr lang="da-DK" dirty="0" err="1"/>
              <a:t>userstories</a:t>
            </a:r>
            <a:r>
              <a:rPr lang="da-DK" dirty="0"/>
              <a:t>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Som &lt;aktør&gt; vil jeg &lt;egenskab&gt; sådan at &lt;hvorfor&gt;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26</a:t>
            </a:fld>
            <a:endParaRPr lang="x-none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5F42D46C-440E-4EB1-A710-AF76DFF968D8}"/>
              </a:ext>
            </a:extLst>
          </p:cNvPr>
          <p:cNvSpPr txBox="1">
            <a:spLocks/>
          </p:cNvSpPr>
          <p:nvPr/>
        </p:nvSpPr>
        <p:spPr>
          <a:xfrm>
            <a:off x="496" y="3674788"/>
            <a:ext cx="8891984" cy="16767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  <a:tabLst/>
              <a:defRPr lang="en-US" sz="3200" b="0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–"/>
              <a:tabLst/>
              <a:defRPr lang="en-US" sz="2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  <a:tabLst/>
              <a:defRPr lang="en-US" sz="24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–"/>
              <a:tabLst/>
              <a:defRPr lang="en-US" sz="20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»"/>
              <a:tabLst/>
              <a:defRPr lang="en-US" sz="20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5pPr>
          </a:lstStyle>
          <a:p>
            <a:pPr marL="0" indent="0">
              <a:buFontTx/>
              <a:buNone/>
            </a:pPr>
            <a:r>
              <a:rPr lang="da-DK" dirty="0"/>
              <a:t>Som programmør vil jeg nemt kunne </a:t>
            </a:r>
            <a:r>
              <a:rPr lang="da-DK" dirty="0" err="1"/>
              <a:t>debugge</a:t>
            </a:r>
            <a:r>
              <a:rPr lang="da-DK" dirty="0"/>
              <a:t> sådan at jeg kan finde fejl hurtigt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1450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uk-UA" smtClean="0"/>
              <a:t>27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08" y="839391"/>
            <a:ext cx="8028384" cy="50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74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Øvelse 2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3321"/>
            <a:ext cx="8229600" cy="4525959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I fællesskab lave en product </a:t>
            </a:r>
            <a:r>
              <a:rPr lang="da-DK" dirty="0" err="1"/>
              <a:t>backlog</a:t>
            </a:r>
            <a:r>
              <a:rPr lang="da-DK" dirty="0"/>
              <a:t> for vores feriested. (Find mindst 3 per team medlem)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Eks. ”Vis feriested navn på forside”, ”Kort over feriested”, ”Kontakt informationer”, ”Aftenunderholdning i fokus”, ”Navngiv stedet”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Brug evt. </a:t>
            </a:r>
            <a:r>
              <a:rPr lang="da-DK" dirty="0">
                <a:hlinkClick r:id="rId3"/>
              </a:rPr>
              <a:t>http://scrumblr.ca</a:t>
            </a:r>
            <a:r>
              <a:rPr lang="da-DK" dirty="0"/>
              <a:t> til formålet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268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ctrTitle"/>
          </p:nvPr>
        </p:nvSpPr>
        <p:spPr>
          <a:xfrm>
            <a:off x="539552" y="-315416"/>
            <a:ext cx="7772400" cy="1470026"/>
          </a:xfrm>
        </p:spPr>
        <p:txBody>
          <a:bodyPr/>
          <a:lstStyle/>
          <a:p>
            <a:pPr lvl="0"/>
            <a:r>
              <a:rPr lang="en-US" dirty="0"/>
              <a:t>Planning poker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876256" y="6245223"/>
            <a:ext cx="2133596" cy="476246"/>
          </a:xfrm>
        </p:spPr>
        <p:txBody>
          <a:bodyPr/>
          <a:lstStyle/>
          <a:p>
            <a:pPr lvl="0"/>
            <a:fld id="{C650BBD8-55B6-487E-80EE-9C04E6D7F515}" type="slidenum">
              <a:rPr lang="en-GB" smtClean="0"/>
              <a:t>29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4ED789A7-4F92-48C6-A31A-73FE3A7EE581}"/>
              </a:ext>
            </a:extLst>
          </p:cNvPr>
          <p:cNvSpPr txBox="1">
            <a:spLocks/>
          </p:cNvSpPr>
          <p:nvPr/>
        </p:nvSpPr>
        <p:spPr>
          <a:xfrm>
            <a:off x="0" y="1052736"/>
            <a:ext cx="8919162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None/>
              <a:tabLst/>
              <a:defRPr lang="en-US" sz="3200" b="0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–"/>
              <a:tabLst/>
              <a:defRPr lang="da-DK" sz="2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  <a:tabLst/>
              <a:defRPr lang="da-DK" sz="24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–"/>
              <a:tabLst/>
              <a:defRPr lang="da-DK" sz="20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»"/>
              <a:tabLst/>
              <a:defRPr lang="da-DK" sz="20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5pPr>
          </a:lstStyle>
          <a:p>
            <a:r>
              <a:rPr lang="da-DK" dirty="0"/>
              <a:t>Relativ estimering af opgaver.</a:t>
            </a:r>
          </a:p>
        </p:txBody>
      </p:sp>
      <p:pic>
        <p:nvPicPr>
          <p:cNvPr id="4098" name="Picture 2" descr="Image result for planning poker">
            <a:extLst>
              <a:ext uri="{FF2B5EF4-FFF2-40B4-BE49-F238E27FC236}">
                <a16:creationId xmlns="" xmlns:a16="http://schemas.microsoft.com/office/drawing/2014/main" id="{FD0E259F-6AC3-4FF1-BAA3-F2148571F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" y="1633760"/>
            <a:ext cx="667702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planning poker">
            <a:extLst>
              <a:ext uri="{FF2B5EF4-FFF2-40B4-BE49-F238E27FC236}">
                <a16:creationId xmlns="" xmlns:a16="http://schemas.microsoft.com/office/drawing/2014/main" id="{14F95844-5104-40BA-8C39-C34D16631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683" y="3501008"/>
            <a:ext cx="47244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704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Agenda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268760"/>
            <a:ext cx="8229600" cy="4525959"/>
          </a:xfrm>
        </p:spPr>
        <p:txBody>
          <a:bodyPr/>
          <a:lstStyle/>
          <a:p>
            <a:pPr lvl="0"/>
            <a:r>
              <a:rPr lang="en-GB" dirty="0"/>
              <a:t>Trivia</a:t>
            </a:r>
          </a:p>
          <a:p>
            <a:pPr lvl="0"/>
            <a:r>
              <a:rPr lang="en-GB" dirty="0"/>
              <a:t>Basis</a:t>
            </a:r>
          </a:p>
          <a:p>
            <a:pPr lvl="1"/>
            <a:r>
              <a:rPr lang="en-GB" dirty="0"/>
              <a:t>Roller</a:t>
            </a:r>
          </a:p>
          <a:p>
            <a:pPr lvl="1"/>
            <a:r>
              <a:rPr lang="en-GB" dirty="0" err="1"/>
              <a:t>Genstand</a:t>
            </a:r>
            <a:endParaRPr lang="en-GB" dirty="0"/>
          </a:p>
          <a:p>
            <a:pPr lvl="1"/>
            <a:r>
              <a:rPr lang="en-GB" dirty="0" err="1"/>
              <a:t>Begivenheder</a:t>
            </a:r>
            <a:endParaRPr lang="en-GB" dirty="0"/>
          </a:p>
          <a:p>
            <a:r>
              <a:rPr lang="en-GB" dirty="0" err="1"/>
              <a:t>Tilvalg</a:t>
            </a:r>
            <a:endParaRPr lang="en-GB" dirty="0"/>
          </a:p>
          <a:p>
            <a:pPr lvl="1"/>
            <a:r>
              <a:rPr lang="en-GB" dirty="0"/>
              <a:t>Burndown chart</a:t>
            </a:r>
          </a:p>
          <a:p>
            <a:pPr lvl="1"/>
            <a:r>
              <a:rPr lang="en-GB" dirty="0" smtClean="0"/>
              <a:t>Scrum of scrum</a:t>
            </a:r>
            <a:endParaRPr lang="en-GB" dirty="0"/>
          </a:p>
          <a:p>
            <a:pPr marL="457200" lvl="1" indent="0">
              <a:buNone/>
            </a:pPr>
            <a:r>
              <a:rPr lang="en-GB" dirty="0"/>
              <a:t>				</a:t>
            </a:r>
            <a:r>
              <a:rPr lang="en-GB" sz="1800" dirty="0" err="1"/>
              <a:t>Meget</a:t>
            </a:r>
            <a:r>
              <a:rPr lang="en-GB" sz="1800" dirty="0"/>
              <a:t> </a:t>
            </a:r>
            <a:r>
              <a:rPr lang="en-GB" sz="1800" dirty="0" err="1"/>
              <a:t>fra</a:t>
            </a:r>
            <a:r>
              <a:rPr lang="en-GB" sz="1800" dirty="0"/>
              <a:t> https://www.scrumguides.org</a:t>
            </a:r>
          </a:p>
          <a:p>
            <a:pPr lvl="0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3444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ctrTitle"/>
          </p:nvPr>
        </p:nvSpPr>
        <p:spPr>
          <a:xfrm>
            <a:off x="539552" y="-315416"/>
            <a:ext cx="7772400" cy="1470026"/>
          </a:xfrm>
        </p:spPr>
        <p:txBody>
          <a:bodyPr/>
          <a:lstStyle/>
          <a:p>
            <a:pPr lvl="0"/>
            <a:r>
              <a:rPr lang="en-US" dirty="0"/>
              <a:t>Planning poker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876256" y="6245223"/>
            <a:ext cx="2133596" cy="476246"/>
          </a:xfrm>
        </p:spPr>
        <p:txBody>
          <a:bodyPr/>
          <a:lstStyle/>
          <a:p>
            <a:pPr lvl="0"/>
            <a:fld id="{C650BBD8-55B6-487E-80EE-9C04E6D7F515}" type="slidenum">
              <a:rPr lang="en-GB" smtClean="0"/>
              <a:t>30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4ED789A7-4F92-48C6-A31A-73FE3A7EE581}"/>
              </a:ext>
            </a:extLst>
          </p:cNvPr>
          <p:cNvSpPr txBox="1">
            <a:spLocks/>
          </p:cNvSpPr>
          <p:nvPr/>
        </p:nvSpPr>
        <p:spPr>
          <a:xfrm>
            <a:off x="0" y="1052736"/>
            <a:ext cx="8919162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None/>
              <a:tabLst/>
              <a:defRPr lang="en-US" sz="3200" b="0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–"/>
              <a:tabLst/>
              <a:defRPr lang="da-DK" sz="2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  <a:tabLst/>
              <a:defRPr lang="da-DK" sz="24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–"/>
              <a:tabLst/>
              <a:defRPr lang="da-DK" sz="20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»"/>
              <a:tabLst/>
              <a:defRPr lang="da-DK" sz="20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5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a-DK" dirty="0" err="1"/>
              <a:t>Spilleder</a:t>
            </a:r>
            <a:r>
              <a:rPr lang="da-DK" dirty="0"/>
              <a:t> vælger en story eller task at have fokus på.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a-DK" dirty="0"/>
              <a:t>Alle team </a:t>
            </a:r>
            <a:r>
              <a:rPr lang="da-DK" dirty="0" err="1"/>
              <a:t>members</a:t>
            </a:r>
            <a:r>
              <a:rPr lang="da-DK" dirty="0"/>
              <a:t> vælger, skjult, hvad deres estimat 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a-DK" dirty="0"/>
              <a:t>Alle spillere viser deres kort på samme tid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da-DK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a-DK" dirty="0"/>
              <a:t>Er der for stor afvigelse er det fordi opgaven er uklar</a:t>
            </a:r>
          </a:p>
        </p:txBody>
      </p:sp>
    </p:spTree>
    <p:extLst>
      <p:ext uri="{BB962C8B-B14F-4D97-AF65-F5344CB8AC3E}">
        <p14:creationId xmlns:p14="http://schemas.microsoft.com/office/powerpoint/2010/main" val="2240860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Øvelse 3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3321"/>
            <a:ext cx="8229600" cy="4525959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Få estimeret jeres product </a:t>
            </a:r>
            <a:r>
              <a:rPr lang="da-DK" dirty="0" err="1"/>
              <a:t>backlog</a:t>
            </a:r>
            <a:r>
              <a:rPr lang="da-DK" dirty="0"/>
              <a:t> via </a:t>
            </a:r>
            <a:r>
              <a:rPr lang="da-DK" dirty="0" err="1"/>
              <a:t>planning</a:t>
            </a:r>
            <a:r>
              <a:rPr lang="da-DK" dirty="0"/>
              <a:t> poker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Brug</a:t>
            </a:r>
          </a:p>
          <a:p>
            <a:pPr marL="0" indent="0">
              <a:buNone/>
            </a:pPr>
            <a:r>
              <a:rPr lang="da-DK" dirty="0">
                <a:hlinkClick r:id="rId3"/>
              </a:rPr>
              <a:t>https://www.scrumpoker.online/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6785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Sprint </a:t>
            </a:r>
            <a:r>
              <a:rPr lang="da-DK" dirty="0" err="1"/>
              <a:t>backlog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32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34004AB-D4B9-49D1-9614-4FCA8390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845" y="1874690"/>
            <a:ext cx="5939814" cy="281151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AAB9B00C-B827-4497-A8E3-A57CBB3F487A}"/>
              </a:ext>
            </a:extLst>
          </p:cNvPr>
          <p:cNvSpPr/>
          <p:nvPr/>
        </p:nvSpPr>
        <p:spPr>
          <a:xfrm>
            <a:off x="3131842" y="3174008"/>
            <a:ext cx="720078" cy="831056"/>
          </a:xfrm>
          <a:prstGeom prst="ellipse">
            <a:avLst/>
          </a:prstGeom>
          <a:solidFill>
            <a:srgbClr val="4F81BD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6835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Sprint </a:t>
            </a:r>
            <a:r>
              <a:rPr lang="da-DK" dirty="0" err="1"/>
              <a:t>backlog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024" y="1564483"/>
            <a:ext cx="4248472" cy="4525959"/>
          </a:xfrm>
        </p:spPr>
        <p:txBody>
          <a:bodyPr/>
          <a:lstStyle/>
          <a:p>
            <a:r>
              <a:rPr lang="da-DK" dirty="0"/>
              <a:t>Hvad der er fokus på i nuværende periode</a:t>
            </a:r>
          </a:p>
          <a:p>
            <a:r>
              <a:rPr lang="da-DK" dirty="0"/>
              <a:t>De elementer fra product </a:t>
            </a:r>
            <a:r>
              <a:rPr lang="da-DK" dirty="0" err="1"/>
              <a:t>backlog</a:t>
            </a:r>
            <a:r>
              <a:rPr lang="da-DK" dirty="0"/>
              <a:t> som der skal arbejdes på</a:t>
            </a:r>
          </a:p>
          <a:p>
            <a:r>
              <a:rPr lang="da-DK" dirty="0"/>
              <a:t>Teamet vedligeholder</a:t>
            </a:r>
          </a:p>
          <a:p>
            <a:r>
              <a:rPr lang="da-DK" dirty="0"/>
              <a:t>Nedbryd krav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33</a:t>
            </a:fld>
            <a:endParaRPr lang="x-none"/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F4E8B49A-D08C-423E-A97A-CBDABBBB18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759241"/>
              </p:ext>
            </p:extLst>
          </p:nvPr>
        </p:nvGraphicFramePr>
        <p:xfrm>
          <a:off x="254521" y="3212976"/>
          <a:ext cx="388843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="" xmlns:a16="http://schemas.microsoft.com/office/drawing/2014/main" val="2346148928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16564843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Krav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Estimat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17628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Brugeren skal kunne logge ind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7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7751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Opret database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2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58502676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="" xmlns:a16="http://schemas.microsoft.com/office/drawing/2014/main" id="{1A66675D-84D5-42FE-86F2-F8C6036E8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353764"/>
              </p:ext>
            </p:extLst>
          </p:nvPr>
        </p:nvGraphicFramePr>
        <p:xfrm>
          <a:off x="794581" y="1892123"/>
          <a:ext cx="280831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="" xmlns:a16="http://schemas.microsoft.com/office/drawing/2014/main" val="2346148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Mål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17628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Etablere login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7751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06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Sprint </a:t>
            </a:r>
            <a:r>
              <a:rPr lang="da-DK" dirty="0" err="1"/>
              <a:t>backlog</a:t>
            </a:r>
            <a:r>
              <a:rPr lang="da-DK" dirty="0"/>
              <a:t> / eksempel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34</a:t>
            </a:fld>
            <a:endParaRPr lang="x-none"/>
          </a:p>
        </p:txBody>
      </p:sp>
      <p:pic>
        <p:nvPicPr>
          <p:cNvPr id="3074" name="Picture 2" descr="https://i.pinimg.com/originals/1e/3c/95/1e3c95c6e74cef5a6c96451cf69b7031.jpg">
            <a:extLst>
              <a:ext uri="{FF2B5EF4-FFF2-40B4-BE49-F238E27FC236}">
                <a16:creationId xmlns="" xmlns:a16="http://schemas.microsoft.com/office/drawing/2014/main" id="{A38844DB-FF39-4EF5-B848-08EC132E9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7763"/>
            <a:ext cx="91440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pinimg.com/originals/1e/3c/95/1e3c95c6e74cef5a6c96451cf69b7031.jpg">
            <a:extLst>
              <a:ext uri="{FF2B5EF4-FFF2-40B4-BE49-F238E27FC236}">
                <a16:creationId xmlns="" xmlns:a16="http://schemas.microsoft.com/office/drawing/2014/main" id="{1280D36F-C117-46BC-A7BF-386C6B2D3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00163"/>
            <a:ext cx="91440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lated image">
            <a:extLst>
              <a:ext uri="{FF2B5EF4-FFF2-40B4-BE49-F238E27FC236}">
                <a16:creationId xmlns="" xmlns:a16="http://schemas.microsoft.com/office/drawing/2014/main" id="{EBEE3A4A-EB47-46F5-8BF3-3476C4608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0" y="1147763"/>
            <a:ext cx="8919120" cy="576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43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Increment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35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34004AB-D4B9-49D1-9614-4FCA8390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845" y="1874690"/>
            <a:ext cx="5939814" cy="281151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AAB9B00C-B827-4497-A8E3-A57CBB3F487A}"/>
              </a:ext>
            </a:extLst>
          </p:cNvPr>
          <p:cNvSpPr/>
          <p:nvPr/>
        </p:nvSpPr>
        <p:spPr>
          <a:xfrm>
            <a:off x="6675581" y="3140968"/>
            <a:ext cx="720078" cy="831056"/>
          </a:xfrm>
          <a:prstGeom prst="ellipse">
            <a:avLst/>
          </a:prstGeom>
          <a:solidFill>
            <a:srgbClr val="4F81BD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2404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Increment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024" y="1564483"/>
            <a:ext cx="4248472" cy="4525959"/>
          </a:xfrm>
        </p:spPr>
        <p:txBody>
          <a:bodyPr/>
          <a:lstStyle/>
          <a:p>
            <a:r>
              <a:rPr lang="da-DK" dirty="0"/>
              <a:t>Produktet af et sprint</a:t>
            </a:r>
          </a:p>
          <a:p>
            <a:r>
              <a:rPr lang="da-DK" dirty="0"/>
              <a:t>Skal være </a:t>
            </a:r>
            <a:r>
              <a:rPr lang="da-DK" dirty="0" err="1"/>
              <a:t>shipable</a:t>
            </a:r>
            <a:endParaRPr lang="da-DK" dirty="0"/>
          </a:p>
          <a:p>
            <a:r>
              <a:rPr lang="da-DK" dirty="0"/>
              <a:t>Skridt på vejen til målet</a:t>
            </a:r>
          </a:p>
          <a:p>
            <a:endParaRPr lang="da-DK" dirty="0"/>
          </a:p>
          <a:p>
            <a:r>
              <a:rPr lang="da-DK" dirty="0"/>
              <a:t>Kun ting der har opnået Done bliver en 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36</a:t>
            </a:fld>
            <a:endParaRPr lang="x-none"/>
          </a:p>
        </p:txBody>
      </p:sp>
      <p:pic>
        <p:nvPicPr>
          <p:cNvPr id="9218" name="Picture 2" descr="https://34slpa7u66f159hfp1fhl9aur1-wpengine.netdna-ssl.com/wp-content/uploads/2015/06/Potentially-Shippable-Product-Increment.png">
            <a:extLst>
              <a:ext uri="{FF2B5EF4-FFF2-40B4-BE49-F238E27FC236}">
                <a16:creationId xmlns="" xmlns:a16="http://schemas.microsoft.com/office/drawing/2014/main" id="{E5CDFCF8-7934-4950-8BF6-3780B1A1C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797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Definition of done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4330"/>
            <a:ext cx="8264519" cy="4525959"/>
          </a:xfrm>
        </p:spPr>
        <p:txBody>
          <a:bodyPr/>
          <a:lstStyle/>
          <a:p>
            <a:r>
              <a:rPr lang="da-DK" dirty="0"/>
              <a:t>Teamet definerer deres egen </a:t>
            </a:r>
            <a:r>
              <a:rPr lang="da-DK" dirty="0" err="1"/>
              <a:t>DoD</a:t>
            </a:r>
            <a:r>
              <a:rPr lang="da-DK" dirty="0"/>
              <a:t>.</a:t>
            </a:r>
          </a:p>
          <a:p>
            <a:endParaRPr lang="da-DK" dirty="0"/>
          </a:p>
          <a:p>
            <a:r>
              <a:rPr lang="da-DK" dirty="0"/>
              <a:t>Alle tests skal passes</a:t>
            </a:r>
          </a:p>
          <a:p>
            <a:r>
              <a:rPr lang="da-DK" dirty="0"/>
              <a:t>Dokumentation er opdateret</a:t>
            </a:r>
          </a:p>
          <a:p>
            <a:r>
              <a:rPr lang="da-DK" dirty="0"/>
              <a:t>Tekster oversat til understøttede sprog</a:t>
            </a:r>
          </a:p>
          <a:p>
            <a:r>
              <a:rPr lang="da-DK" dirty="0"/>
              <a:t>Product </a:t>
            </a:r>
            <a:r>
              <a:rPr lang="da-DK" dirty="0" err="1"/>
              <a:t>owner</a:t>
            </a:r>
            <a:r>
              <a:rPr lang="da-DK" dirty="0"/>
              <a:t> skal nikke vertikalt</a:t>
            </a:r>
          </a:p>
          <a:p>
            <a:endParaRPr lang="da-DK" dirty="0"/>
          </a:p>
          <a:p>
            <a:r>
              <a:rPr lang="da-DK" dirty="0"/>
              <a:t>Mm.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11075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Øvelse 4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C48862-0F6E-447F-A72F-0CEEE72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3321"/>
            <a:ext cx="8229600" cy="4525959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For vores feriested, lave en ”Definition of done”</a:t>
            </a:r>
          </a:p>
          <a:p>
            <a:pPr marL="0" indent="0">
              <a:buNone/>
            </a:pPr>
            <a:endParaRPr lang="da-DK" dirty="0"/>
          </a:p>
          <a:p>
            <a:pPr>
              <a:buFontTx/>
              <a:buChar char="-"/>
            </a:pPr>
            <a:r>
              <a:rPr lang="da-DK" dirty="0" smtClean="0"/>
              <a:t>Når </a:t>
            </a:r>
            <a:r>
              <a:rPr lang="da-DK" dirty="0"/>
              <a:t>teamet er enige, skriv den ned</a:t>
            </a:r>
            <a:r>
              <a:rPr lang="da-DK" dirty="0" smtClean="0"/>
              <a:t>.</a:t>
            </a:r>
          </a:p>
          <a:p>
            <a:pPr>
              <a:buFontTx/>
              <a:buChar char="-"/>
            </a:pPr>
            <a:endParaRPr lang="da-DK" dirty="0"/>
          </a:p>
          <a:p>
            <a:pPr>
              <a:buFontTx/>
              <a:buChar char="-"/>
            </a:pPr>
            <a:endParaRPr lang="da-DK" dirty="0" smtClean="0"/>
          </a:p>
          <a:p>
            <a:pPr>
              <a:buFontTx/>
              <a:buChar char="-"/>
            </a:pPr>
            <a:r>
              <a:rPr lang="da-DK" dirty="0" smtClean="0"/>
              <a:t>Illustrationer på alle sider og/eller </a:t>
            </a:r>
            <a:r>
              <a:rPr lang="da-DK" dirty="0" err="1" smtClean="0"/>
              <a:t>product</a:t>
            </a:r>
            <a:r>
              <a:rPr lang="da-DK" dirty="0" smtClean="0"/>
              <a:t> </a:t>
            </a:r>
            <a:r>
              <a:rPr lang="da-DK" dirty="0" err="1" smtClean="0"/>
              <a:t>owner</a:t>
            </a:r>
            <a:r>
              <a:rPr lang="da-DK" smtClean="0"/>
              <a:t> skal godkende.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38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27557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5E1197-4C04-46B0-BA17-3FDED94E5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CE0A35-91F7-4A99-A00C-937A17461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a-DK" dirty="0"/>
              <a:t>&lt;/genstande&gt;</a:t>
            </a:r>
          </a:p>
          <a:p>
            <a:pPr marL="0" indent="0" algn="ctr">
              <a:buNone/>
            </a:pPr>
            <a:endParaRPr lang="da-DK" dirty="0"/>
          </a:p>
          <a:p>
            <a:pPr marL="0" indent="0" algn="ctr">
              <a:buNone/>
            </a:pPr>
            <a:r>
              <a:rPr lang="da-DK" dirty="0"/>
              <a:t>?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6C480B7-F00C-495F-8204-BB4CD4E23807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39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2294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Scrum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en-GB" smtClean="0"/>
              <a:t>4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BD063BB-5FC3-49BE-B6E1-238CC9727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SzPct val="125000"/>
              <a:buNone/>
            </a:pPr>
            <a:r>
              <a:rPr lang="da-DK" sz="2400" dirty="0" err="1"/>
              <a:t>Scrum</a:t>
            </a:r>
            <a:r>
              <a:rPr lang="da-DK" sz="2400" dirty="0"/>
              <a:t> er et proces framework, der har været anvendt til at styre arbejdet på komplekse produkter siden starten af 1990’erne. </a:t>
            </a:r>
            <a:r>
              <a:rPr lang="da-DK" sz="2400" dirty="0" err="1"/>
              <a:t>Scrum</a:t>
            </a:r>
            <a:r>
              <a:rPr lang="da-DK" sz="2400" dirty="0"/>
              <a:t> er ikke en proces, teknik eller en endegyldig metode; men skal mere ses som et framework, hvori man kan anvende forskellige processer og teknikker. </a:t>
            </a:r>
            <a:r>
              <a:rPr lang="da-DK" sz="2400" dirty="0" err="1"/>
              <a:t>Scrum</a:t>
            </a:r>
            <a:r>
              <a:rPr lang="da-DK" sz="2400" dirty="0"/>
              <a:t> udstiller, hvor det står dårligt til med arbejdsteknikker og virksomhedens evne til at styre produktudvikling, så det er muligt løbende at forbedre produkt, team og de omgivelser man arbejder i.</a:t>
            </a:r>
          </a:p>
          <a:p>
            <a:pPr marL="0" indent="0">
              <a:buSzPct val="125000"/>
              <a:buNone/>
            </a:pPr>
            <a:endParaRPr lang="da-DK" altLang="en-US" sz="2400" dirty="0">
              <a:solidFill>
                <a:schemeClr val="bg1"/>
              </a:solidFill>
            </a:endParaRPr>
          </a:p>
          <a:p>
            <a:pPr marL="0" indent="0">
              <a:buSzPct val="125000"/>
              <a:buNone/>
            </a:pPr>
            <a:r>
              <a:rPr lang="da-DK" altLang="en-US" sz="2400" dirty="0">
                <a:solidFill>
                  <a:schemeClr val="bg1"/>
                </a:solidFill>
              </a:rPr>
              <a:t>Fra the </a:t>
            </a:r>
            <a:r>
              <a:rPr lang="da-DK" altLang="en-US" sz="2400" dirty="0" err="1">
                <a:solidFill>
                  <a:schemeClr val="bg1"/>
                </a:solidFill>
              </a:rPr>
              <a:t>scrum</a:t>
            </a:r>
            <a:r>
              <a:rPr lang="da-DK" altLang="en-US" sz="2400" dirty="0">
                <a:solidFill>
                  <a:schemeClr val="bg1"/>
                </a:solidFill>
              </a:rPr>
              <a:t> guide. </a:t>
            </a:r>
          </a:p>
          <a:p>
            <a:pPr marL="0" indent="0" algn="r">
              <a:buSzPct val="125000"/>
              <a:buNone/>
            </a:pPr>
            <a:r>
              <a:rPr lang="da-DK" altLang="en-US" sz="2400" dirty="0">
                <a:solidFill>
                  <a:schemeClr val="bg1"/>
                </a:solidFill>
              </a:rPr>
              <a:t>https://www.scrumguides.org/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54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F30B5B-DDDE-46F3-990D-4F9D0F2F0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&lt;Begivenheder&gt;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EA101F-B6A2-4F58-AE62-858E2A553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2BEBCDE-05C9-4836-B446-49594B5E163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40</a:t>
            </a:fld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5CB139-6FA6-4CFA-95E5-A6F4953BC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845" y="1874690"/>
            <a:ext cx="5939814" cy="281151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D1153751-20A8-4FEF-8734-D92E65C77DAA}"/>
              </a:ext>
            </a:extLst>
          </p:cNvPr>
          <p:cNvSpPr/>
          <p:nvPr/>
        </p:nvSpPr>
        <p:spPr>
          <a:xfrm>
            <a:off x="2411760" y="3140968"/>
            <a:ext cx="720078" cy="831056"/>
          </a:xfrm>
          <a:prstGeom prst="ellipse">
            <a:avLst/>
          </a:prstGeom>
          <a:solidFill>
            <a:srgbClr val="4F81BD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DE7EB049-BC20-490F-B829-245645860091}"/>
              </a:ext>
            </a:extLst>
          </p:cNvPr>
          <p:cNvSpPr/>
          <p:nvPr/>
        </p:nvSpPr>
        <p:spPr>
          <a:xfrm>
            <a:off x="5004048" y="2309912"/>
            <a:ext cx="720078" cy="831056"/>
          </a:xfrm>
          <a:prstGeom prst="ellipse">
            <a:avLst/>
          </a:prstGeom>
          <a:solidFill>
            <a:srgbClr val="4F81BD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3C815EA3-87B0-402F-BF3E-23EDD854ED37}"/>
              </a:ext>
            </a:extLst>
          </p:cNvPr>
          <p:cNvSpPr/>
          <p:nvPr/>
        </p:nvSpPr>
        <p:spPr>
          <a:xfrm>
            <a:off x="4130483" y="2794285"/>
            <a:ext cx="1512165" cy="1563810"/>
          </a:xfrm>
          <a:prstGeom prst="ellipse">
            <a:avLst/>
          </a:prstGeom>
          <a:solidFill>
            <a:srgbClr val="4F81BD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6AA87FC0-BFF2-4F54-A4AA-380BD9EBCCD4}"/>
              </a:ext>
            </a:extLst>
          </p:cNvPr>
          <p:cNvSpPr/>
          <p:nvPr/>
        </p:nvSpPr>
        <p:spPr>
          <a:xfrm>
            <a:off x="5911783" y="3140968"/>
            <a:ext cx="720078" cy="831056"/>
          </a:xfrm>
          <a:prstGeom prst="ellipse">
            <a:avLst/>
          </a:prstGeom>
          <a:solidFill>
            <a:srgbClr val="4F81BD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1450967-4BCD-46AC-AF45-B1183F08AAE8}"/>
              </a:ext>
            </a:extLst>
          </p:cNvPr>
          <p:cNvSpPr/>
          <p:nvPr/>
        </p:nvSpPr>
        <p:spPr>
          <a:xfrm>
            <a:off x="3851922" y="1769665"/>
            <a:ext cx="720078" cy="831056"/>
          </a:xfrm>
          <a:prstGeom prst="ellipse">
            <a:avLst/>
          </a:prstGeom>
          <a:solidFill>
            <a:srgbClr val="4F81BD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69653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Sprint planning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41</a:t>
            </a:fld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5761BA-427D-4595-8469-5C0578FAA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35212"/>
            <a:ext cx="5939814" cy="28115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F5453C14-1AED-4CF9-8719-55C0CE62A45E}"/>
              </a:ext>
            </a:extLst>
          </p:cNvPr>
          <p:cNvSpPr/>
          <p:nvPr/>
        </p:nvSpPr>
        <p:spPr>
          <a:xfrm>
            <a:off x="1115616" y="2996407"/>
            <a:ext cx="720078" cy="831056"/>
          </a:xfrm>
          <a:prstGeom prst="ellipse">
            <a:avLst/>
          </a:prstGeom>
          <a:solidFill>
            <a:srgbClr val="4F81BD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0475164D-620D-4476-A4B4-11DC3BE09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184" y="1707532"/>
            <a:ext cx="3168352" cy="4525959"/>
          </a:xfrm>
        </p:spPr>
        <p:txBody>
          <a:bodyPr/>
          <a:lstStyle/>
          <a:p>
            <a:r>
              <a:rPr lang="da-DK" dirty="0"/>
              <a:t>Afholdes inden hver iteration</a:t>
            </a:r>
          </a:p>
          <a:p>
            <a:r>
              <a:rPr lang="da-DK" dirty="0"/>
              <a:t>Hele </a:t>
            </a:r>
            <a:r>
              <a:rPr lang="da-DK" dirty="0" err="1"/>
              <a:t>scrum</a:t>
            </a:r>
            <a:r>
              <a:rPr lang="da-DK" dirty="0"/>
              <a:t> team</a:t>
            </a:r>
          </a:p>
          <a:p>
            <a:r>
              <a:rPr lang="da-DK" dirty="0"/>
              <a:t>Maks 2 timer per uge i sprint </a:t>
            </a:r>
          </a:p>
          <a:p>
            <a:r>
              <a:rPr lang="da-DK" dirty="0" err="1"/>
              <a:t>Scrum</a:t>
            </a:r>
            <a:r>
              <a:rPr lang="da-DK" dirty="0"/>
              <a:t> Master er facilitator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097637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EC83AA-DC31-4FF2-98CE-15DAE1413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4899CFF-C297-48C7-8D0D-3EE2D88CEC7C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6876256" y="6396138"/>
            <a:ext cx="2133596" cy="476246"/>
          </a:xfrm>
        </p:spPr>
        <p:txBody>
          <a:bodyPr/>
          <a:lstStyle/>
          <a:p>
            <a:pPr lvl="0"/>
            <a:fld id="{5D3FCDE9-8FE6-438E-976A-39FBE98100A6}" type="slidenum">
              <a:rPr lang="x-none" smtClean="0"/>
              <a:t>42</a:t>
            </a:fld>
            <a:endParaRPr lang="x-none"/>
          </a:p>
        </p:txBody>
      </p:sp>
      <p:sp>
        <p:nvSpPr>
          <p:cNvPr id="5" name="AutoShape 1">
            <a:extLst>
              <a:ext uri="{FF2B5EF4-FFF2-40B4-BE49-F238E27FC236}">
                <a16:creationId xmlns="" xmlns:a16="http://schemas.microsoft.com/office/drawing/2014/main" id="{03AA254F-F3C8-4245-8FB8-2266F0FF2AAE}"/>
              </a:ext>
            </a:extLst>
          </p:cNvPr>
          <p:cNvSpPr>
            <a:spLocks/>
          </p:cNvSpPr>
          <p:nvPr/>
        </p:nvSpPr>
        <p:spPr bwMode="auto">
          <a:xfrm>
            <a:off x="735709" y="109638"/>
            <a:ext cx="5092700" cy="6019800"/>
          </a:xfrm>
          <a:prstGeom prst="roundRect">
            <a:avLst>
              <a:gd name="adj" fmla="val 5981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003C83"/>
            </a:solidFill>
            <a:round/>
            <a:headEnd/>
            <a:tailEnd/>
          </a:ln>
          <a:effectLst>
            <a:outerShdw blurRad="114300" dist="63500" dir="2700000" algn="ctr" rotWithShape="0">
              <a:schemeClr val="bg2">
                <a:alpha val="29999"/>
              </a:schemeClr>
            </a:outerShdw>
          </a:effectLst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6D5E20F2-EB92-4697-BEF5-ACF351D2659D}"/>
              </a:ext>
            </a:extLst>
          </p:cNvPr>
          <p:cNvSpPr>
            <a:spLocks/>
          </p:cNvSpPr>
          <p:nvPr/>
        </p:nvSpPr>
        <p:spPr bwMode="auto">
          <a:xfrm>
            <a:off x="1205609" y="109638"/>
            <a:ext cx="3492500" cy="596900"/>
          </a:xfrm>
          <a:prstGeom prst="rect">
            <a:avLst/>
          </a:prstGeom>
          <a:solidFill>
            <a:srgbClr val="003C8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" name="AutoShape 3">
            <a:extLst>
              <a:ext uri="{FF2B5EF4-FFF2-40B4-BE49-F238E27FC236}">
                <a16:creationId xmlns="" xmlns:a16="http://schemas.microsoft.com/office/drawing/2014/main" id="{D66C055C-E469-4EBB-8AF0-77E51BEAA650}"/>
              </a:ext>
            </a:extLst>
          </p:cNvPr>
          <p:cNvSpPr>
            <a:spLocks/>
          </p:cNvSpPr>
          <p:nvPr/>
        </p:nvSpPr>
        <p:spPr bwMode="auto">
          <a:xfrm>
            <a:off x="723009" y="109638"/>
            <a:ext cx="495300" cy="457200"/>
          </a:xfrm>
          <a:custGeom>
            <a:avLst/>
            <a:gdLst>
              <a:gd name="T0" fmla="*/ 2147483646 w 21600"/>
              <a:gd name="T1" fmla="*/ 2147483646 h 21600"/>
              <a:gd name="T2" fmla="*/ 2035145921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1600">
                <a:moveTo>
                  <a:pt x="13734" y="65"/>
                </a:moveTo>
                <a:cubicBezTo>
                  <a:pt x="4547" y="550"/>
                  <a:pt x="111" y="6203"/>
                  <a:pt x="14" y="14130"/>
                </a:cubicBezTo>
                <a:cubicBezTo>
                  <a:pt x="9" y="16620"/>
                  <a:pt x="5" y="19110"/>
                  <a:pt x="0" y="21600"/>
                </a:cubicBezTo>
                <a:cubicBezTo>
                  <a:pt x="7200" y="21600"/>
                  <a:pt x="14400" y="21600"/>
                  <a:pt x="21600" y="21600"/>
                </a:cubicBezTo>
                <a:cubicBezTo>
                  <a:pt x="21600" y="14400"/>
                  <a:pt x="21600" y="7200"/>
                  <a:pt x="21600" y="0"/>
                </a:cubicBezTo>
                <a:cubicBezTo>
                  <a:pt x="18978" y="22"/>
                  <a:pt x="16356" y="43"/>
                  <a:pt x="13734" y="65"/>
                </a:cubicBezTo>
                <a:cubicBezTo>
                  <a:pt x="13734" y="65"/>
                  <a:pt x="13734" y="65"/>
                  <a:pt x="13734" y="65"/>
                </a:cubicBezTo>
                <a:cubicBezTo>
                  <a:pt x="13734" y="65"/>
                  <a:pt x="13734" y="65"/>
                  <a:pt x="13734" y="65"/>
                </a:cubicBezTo>
              </a:path>
            </a:pathLst>
          </a:custGeom>
          <a:solidFill>
            <a:srgbClr val="003C8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AA5949E7-1B83-4A4E-AECF-138274729F40}"/>
              </a:ext>
            </a:extLst>
          </p:cNvPr>
          <p:cNvSpPr>
            <a:spLocks/>
          </p:cNvSpPr>
          <p:nvPr/>
        </p:nvSpPr>
        <p:spPr bwMode="auto">
          <a:xfrm>
            <a:off x="723009" y="452538"/>
            <a:ext cx="622300" cy="254000"/>
          </a:xfrm>
          <a:prstGeom prst="rect">
            <a:avLst/>
          </a:prstGeom>
          <a:solidFill>
            <a:srgbClr val="003C8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grpSp>
        <p:nvGrpSpPr>
          <p:cNvPr id="9" name="Group 5">
            <a:extLst>
              <a:ext uri="{FF2B5EF4-FFF2-40B4-BE49-F238E27FC236}">
                <a16:creationId xmlns="" xmlns:a16="http://schemas.microsoft.com/office/drawing/2014/main" id="{6757222D-DD64-4DBE-9D83-256AA7485AF1}"/>
              </a:ext>
            </a:extLst>
          </p:cNvPr>
          <p:cNvGrpSpPr>
            <a:grpSpLocks/>
          </p:cNvGrpSpPr>
          <p:nvPr/>
        </p:nvGrpSpPr>
        <p:grpSpPr bwMode="auto">
          <a:xfrm>
            <a:off x="4507609" y="109638"/>
            <a:ext cx="622300" cy="596900"/>
            <a:chOff x="0" y="0"/>
            <a:chExt cx="392" cy="376"/>
          </a:xfrm>
        </p:grpSpPr>
        <p:sp>
          <p:nvSpPr>
            <p:cNvPr id="10" name="AutoShape 6">
              <a:extLst>
                <a:ext uri="{FF2B5EF4-FFF2-40B4-BE49-F238E27FC236}">
                  <a16:creationId xmlns="" xmlns:a16="http://schemas.microsoft.com/office/drawing/2014/main" id="{925FADDA-8FED-4A63-8DC2-14AC45F0EFD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0" y="88"/>
              <a:ext cx="312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13734" y="65"/>
                  </a:moveTo>
                  <a:cubicBezTo>
                    <a:pt x="4547" y="550"/>
                    <a:pt x="111" y="6203"/>
                    <a:pt x="14" y="14130"/>
                  </a:cubicBezTo>
                  <a:cubicBezTo>
                    <a:pt x="9" y="16620"/>
                    <a:pt x="5" y="19110"/>
                    <a:pt x="0" y="21600"/>
                  </a:cubicBezTo>
                  <a:cubicBezTo>
                    <a:pt x="7200" y="21600"/>
                    <a:pt x="14400" y="21600"/>
                    <a:pt x="21600" y="21600"/>
                  </a:cubicBezTo>
                  <a:cubicBezTo>
                    <a:pt x="21600" y="14400"/>
                    <a:pt x="21600" y="7200"/>
                    <a:pt x="21600" y="0"/>
                  </a:cubicBezTo>
                  <a:cubicBezTo>
                    <a:pt x="18978" y="22"/>
                    <a:pt x="16356" y="43"/>
                    <a:pt x="13734" y="65"/>
                  </a:cubicBezTo>
                  <a:cubicBezTo>
                    <a:pt x="13734" y="65"/>
                    <a:pt x="13734" y="65"/>
                    <a:pt x="13734" y="65"/>
                  </a:cubicBezTo>
                  <a:cubicBezTo>
                    <a:pt x="13734" y="65"/>
                    <a:pt x="13734" y="65"/>
                    <a:pt x="13734" y="65"/>
                  </a:cubicBezTo>
                </a:path>
              </a:pathLst>
            </a:custGeom>
            <a:solidFill>
              <a:srgbClr val="003C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Rectangle 7">
              <a:extLst>
                <a:ext uri="{FF2B5EF4-FFF2-40B4-BE49-F238E27FC236}">
                  <a16:creationId xmlns="" xmlns:a16="http://schemas.microsoft.com/office/drawing/2014/main" id="{E8E77CFD-2607-4F15-8E92-6B9EF7CF2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92" cy="160"/>
            </a:xfrm>
            <a:prstGeom prst="rect">
              <a:avLst/>
            </a:prstGeom>
            <a:solidFill>
              <a:srgbClr val="003C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sp>
        <p:nvSpPr>
          <p:cNvPr id="12" name="Rectangle 8">
            <a:extLst>
              <a:ext uri="{FF2B5EF4-FFF2-40B4-BE49-F238E27FC236}">
                <a16:creationId xmlns="" xmlns:a16="http://schemas.microsoft.com/office/drawing/2014/main" id="{85E4BB04-35B1-41E4-AEB3-49EFC756771A}"/>
              </a:ext>
            </a:extLst>
          </p:cNvPr>
          <p:cNvSpPr>
            <a:spLocks/>
          </p:cNvSpPr>
          <p:nvPr/>
        </p:nvSpPr>
        <p:spPr bwMode="auto">
          <a:xfrm>
            <a:off x="888109" y="109638"/>
            <a:ext cx="424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/>
          <a:lstStyle>
            <a:lvl1pPr>
              <a:tabLst>
                <a:tab pos="1066800" algn="l"/>
              </a:tabLs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tabLst>
                <a:tab pos="1066800" algn="l"/>
              </a:tabLs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tabLst>
                <a:tab pos="1066800" algn="l"/>
              </a:tabLs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tabLst>
                <a:tab pos="1066800" algn="l"/>
              </a:tabLs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tabLst>
                <a:tab pos="1066800" algn="l"/>
              </a:tabLs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6800" algn="l"/>
              </a:tabLs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FFFF"/>
                </a:solidFill>
              </a:rPr>
              <a:t>Sprint planlægningsmøde</a:t>
            </a:r>
          </a:p>
        </p:txBody>
      </p:sp>
      <p:grpSp>
        <p:nvGrpSpPr>
          <p:cNvPr id="13" name="Group 9">
            <a:extLst>
              <a:ext uri="{FF2B5EF4-FFF2-40B4-BE49-F238E27FC236}">
                <a16:creationId xmlns="" xmlns:a16="http://schemas.microsoft.com/office/drawing/2014/main" id="{A9BF22B9-62B3-43B0-874A-6169BBD79BC3}"/>
              </a:ext>
            </a:extLst>
          </p:cNvPr>
          <p:cNvGrpSpPr>
            <a:grpSpLocks/>
          </p:cNvGrpSpPr>
          <p:nvPr/>
        </p:nvGrpSpPr>
        <p:grpSpPr bwMode="auto">
          <a:xfrm>
            <a:off x="989709" y="909738"/>
            <a:ext cx="4660900" cy="1866900"/>
            <a:chOff x="0" y="0"/>
            <a:chExt cx="2936" cy="1176"/>
          </a:xfrm>
        </p:grpSpPr>
        <p:sp>
          <p:nvSpPr>
            <p:cNvPr id="14" name="AutoShape 10">
              <a:extLst>
                <a:ext uri="{FF2B5EF4-FFF2-40B4-BE49-F238E27FC236}">
                  <a16:creationId xmlns="" xmlns:a16="http://schemas.microsoft.com/office/drawing/2014/main" id="{55A36427-1A8D-4D40-998A-CF73D6E76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936" cy="1176"/>
            </a:xfrm>
            <a:prstGeom prst="roundRect">
              <a:avLst>
                <a:gd name="adj" fmla="val 16324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solidFill>
                <a:srgbClr val="00531C"/>
              </a:solidFill>
              <a:round/>
              <a:headEnd/>
              <a:tailEnd/>
            </a:ln>
            <a:effectLst>
              <a:outerShdw blurRad="114300" dist="63500" dir="2700000" algn="ctr" rotWithShape="0">
                <a:schemeClr val="bg2">
                  <a:alpha val="29999"/>
                </a:schemeClr>
              </a:outerShdw>
            </a:effectLst>
          </p:spPr>
          <p:txBody>
            <a:bodyPr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="" xmlns:a16="http://schemas.microsoft.com/office/drawing/2014/main" id="{B6F3DCEC-5288-4101-9491-BC67137E1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" y="0"/>
              <a:ext cx="1432" cy="288"/>
            </a:xfrm>
            <a:prstGeom prst="rect">
              <a:avLst/>
            </a:prstGeom>
            <a:solidFill>
              <a:srgbClr val="005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6" name="AutoShape 12">
              <a:extLst>
                <a:ext uri="{FF2B5EF4-FFF2-40B4-BE49-F238E27FC236}">
                  <a16:creationId xmlns="" xmlns:a16="http://schemas.microsoft.com/office/drawing/2014/main" id="{D735BBF4-9561-4C0C-AB59-8E251E4726E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56" y="0"/>
              <a:ext cx="312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13734" y="65"/>
                  </a:moveTo>
                  <a:cubicBezTo>
                    <a:pt x="4547" y="550"/>
                    <a:pt x="111" y="6203"/>
                    <a:pt x="14" y="14130"/>
                  </a:cubicBezTo>
                  <a:cubicBezTo>
                    <a:pt x="9" y="16620"/>
                    <a:pt x="5" y="19110"/>
                    <a:pt x="0" y="21600"/>
                  </a:cubicBezTo>
                  <a:cubicBezTo>
                    <a:pt x="7200" y="21600"/>
                    <a:pt x="14400" y="21600"/>
                    <a:pt x="21600" y="21600"/>
                  </a:cubicBezTo>
                  <a:cubicBezTo>
                    <a:pt x="21600" y="14400"/>
                    <a:pt x="21600" y="7200"/>
                    <a:pt x="21600" y="0"/>
                  </a:cubicBezTo>
                  <a:cubicBezTo>
                    <a:pt x="18978" y="22"/>
                    <a:pt x="16356" y="43"/>
                    <a:pt x="13734" y="65"/>
                  </a:cubicBezTo>
                  <a:cubicBezTo>
                    <a:pt x="13734" y="65"/>
                    <a:pt x="13734" y="65"/>
                    <a:pt x="13734" y="65"/>
                  </a:cubicBezTo>
                  <a:cubicBezTo>
                    <a:pt x="13734" y="65"/>
                    <a:pt x="13734" y="65"/>
                    <a:pt x="13734" y="65"/>
                  </a:cubicBezTo>
                </a:path>
              </a:pathLst>
            </a:custGeom>
            <a:solidFill>
              <a:srgbClr val="005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7" name="AutoShape 13">
              <a:extLst>
                <a:ext uri="{FF2B5EF4-FFF2-40B4-BE49-F238E27FC236}">
                  <a16:creationId xmlns="" xmlns:a16="http://schemas.microsoft.com/office/drawing/2014/main" id="{4E98C274-7E2A-4C0E-AB96-0E338FF39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12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13734" y="65"/>
                  </a:moveTo>
                  <a:cubicBezTo>
                    <a:pt x="4547" y="550"/>
                    <a:pt x="111" y="6203"/>
                    <a:pt x="14" y="14130"/>
                  </a:cubicBezTo>
                  <a:cubicBezTo>
                    <a:pt x="9" y="16620"/>
                    <a:pt x="5" y="19110"/>
                    <a:pt x="0" y="21600"/>
                  </a:cubicBezTo>
                  <a:cubicBezTo>
                    <a:pt x="7200" y="21600"/>
                    <a:pt x="14400" y="21600"/>
                    <a:pt x="21600" y="21600"/>
                  </a:cubicBezTo>
                  <a:cubicBezTo>
                    <a:pt x="21600" y="14400"/>
                    <a:pt x="21600" y="7200"/>
                    <a:pt x="21600" y="0"/>
                  </a:cubicBezTo>
                  <a:cubicBezTo>
                    <a:pt x="18978" y="22"/>
                    <a:pt x="16356" y="43"/>
                    <a:pt x="13734" y="65"/>
                  </a:cubicBezTo>
                  <a:cubicBezTo>
                    <a:pt x="13734" y="65"/>
                    <a:pt x="13734" y="65"/>
                    <a:pt x="13734" y="65"/>
                  </a:cubicBezTo>
                  <a:cubicBezTo>
                    <a:pt x="13734" y="65"/>
                    <a:pt x="13734" y="65"/>
                    <a:pt x="13734" y="65"/>
                  </a:cubicBezTo>
                </a:path>
              </a:pathLst>
            </a:custGeom>
            <a:solidFill>
              <a:srgbClr val="005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8" name="Rectangle 14">
              <a:extLst>
                <a:ext uri="{FF2B5EF4-FFF2-40B4-BE49-F238E27FC236}">
                  <a16:creationId xmlns="" xmlns:a16="http://schemas.microsoft.com/office/drawing/2014/main" id="{F2D9B552-9920-4B94-AC8C-0D85B893A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" y="0"/>
              <a:ext cx="18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/>
            <a:lstStyle>
              <a:lvl1pPr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eaLnBrk="1" hangingPunct="1"/>
              <a:r>
                <a:rPr lang="en-US" altLang="en-US" sz="2400">
                  <a:solidFill>
                    <a:srgbClr val="FFFFFF"/>
                  </a:solidFill>
                </a:rPr>
                <a:t>Sprint prioritization</a:t>
              </a:r>
            </a:p>
          </p:txBody>
        </p:sp>
        <p:sp>
          <p:nvSpPr>
            <p:cNvPr id="19" name="Rectangle 15">
              <a:extLst>
                <a:ext uri="{FF2B5EF4-FFF2-40B4-BE49-F238E27FC236}">
                  <a16:creationId xmlns="" xmlns:a16="http://schemas.microsoft.com/office/drawing/2014/main" id="{D26D543A-7A1F-400E-8937-5571D25CF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" y="336"/>
              <a:ext cx="2720" cy="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/>
            <a:lstStyle>
              <a:lvl1pPr marL="280988" indent="-280988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eaLnBrk="1" hangingPunct="1">
                <a:buClr>
                  <a:srgbClr val="FFFFFF"/>
                </a:buClr>
                <a:buSzPct val="125000"/>
                <a:buFont typeface="Gill Sans" pitchFamily="1" charset="0"/>
                <a:buChar char="•"/>
              </a:pPr>
              <a:r>
                <a:rPr lang="en-US" altLang="en-US" sz="2300">
                  <a:solidFill>
                    <a:srgbClr val="FFFFFF"/>
                  </a:solidFill>
                </a:rPr>
                <a:t>Analyser og evaluer product backlog</a:t>
              </a:r>
            </a:p>
            <a:p>
              <a:pPr eaLnBrk="1" hangingPunct="1">
                <a:buClr>
                  <a:srgbClr val="FFFFFF"/>
                </a:buClr>
                <a:buSzPct val="125000"/>
                <a:buFont typeface="Gill Sans" pitchFamily="1" charset="0"/>
                <a:buChar char="•"/>
              </a:pPr>
              <a:r>
                <a:rPr lang="en-US" altLang="en-US" sz="2300">
                  <a:solidFill>
                    <a:srgbClr val="FFFFFF"/>
                  </a:solidFill>
                </a:rPr>
                <a:t>Udvælg mål for sprintet</a:t>
              </a:r>
            </a:p>
          </p:txBody>
        </p:sp>
      </p:grpSp>
      <p:grpSp>
        <p:nvGrpSpPr>
          <p:cNvPr id="20" name="Group 16">
            <a:extLst>
              <a:ext uri="{FF2B5EF4-FFF2-40B4-BE49-F238E27FC236}">
                <a16:creationId xmlns="" xmlns:a16="http://schemas.microsoft.com/office/drawing/2014/main" id="{01D6FA15-4A66-4644-805F-C522361CE860}"/>
              </a:ext>
            </a:extLst>
          </p:cNvPr>
          <p:cNvGrpSpPr>
            <a:grpSpLocks/>
          </p:cNvGrpSpPr>
          <p:nvPr/>
        </p:nvGrpSpPr>
        <p:grpSpPr bwMode="auto">
          <a:xfrm>
            <a:off x="989709" y="2954438"/>
            <a:ext cx="4660900" cy="2933700"/>
            <a:chOff x="0" y="0"/>
            <a:chExt cx="2936" cy="1848"/>
          </a:xfrm>
        </p:grpSpPr>
        <p:sp>
          <p:nvSpPr>
            <p:cNvPr id="21" name="AutoShape 17">
              <a:extLst>
                <a:ext uri="{FF2B5EF4-FFF2-40B4-BE49-F238E27FC236}">
                  <a16:creationId xmlns="" xmlns:a16="http://schemas.microsoft.com/office/drawing/2014/main" id="{3595F712-E477-402F-A7D9-25BA8BFFC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936" cy="1848"/>
            </a:xfrm>
            <a:prstGeom prst="roundRect">
              <a:avLst>
                <a:gd name="adj" fmla="val 10389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solidFill>
                <a:srgbClr val="00531C"/>
              </a:solidFill>
              <a:round/>
              <a:headEnd/>
              <a:tailEnd/>
            </a:ln>
            <a:effectLst>
              <a:outerShdw blurRad="114300" dist="63500" dir="2700000" algn="ctr" rotWithShape="0">
                <a:schemeClr val="bg2">
                  <a:alpha val="29999"/>
                </a:schemeClr>
              </a:outerShdw>
            </a:effectLst>
          </p:spPr>
          <p:txBody>
            <a:bodyPr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22" name="Rectangle 18">
              <a:extLst>
                <a:ext uri="{FF2B5EF4-FFF2-40B4-BE49-F238E27FC236}">
                  <a16:creationId xmlns="" xmlns:a16="http://schemas.microsoft.com/office/drawing/2014/main" id="{70447F79-8B52-45EB-8785-3CB00CA0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" y="0"/>
              <a:ext cx="1432" cy="288"/>
            </a:xfrm>
            <a:prstGeom prst="rect">
              <a:avLst/>
            </a:prstGeom>
            <a:solidFill>
              <a:srgbClr val="005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23" name="AutoShape 19">
              <a:extLst>
                <a:ext uri="{FF2B5EF4-FFF2-40B4-BE49-F238E27FC236}">
                  <a16:creationId xmlns="" xmlns:a16="http://schemas.microsoft.com/office/drawing/2014/main" id="{28526FE9-FE89-472F-B449-C56B8D62483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56" y="0"/>
              <a:ext cx="312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13734" y="65"/>
                  </a:moveTo>
                  <a:cubicBezTo>
                    <a:pt x="4547" y="550"/>
                    <a:pt x="111" y="6203"/>
                    <a:pt x="14" y="14130"/>
                  </a:cubicBezTo>
                  <a:cubicBezTo>
                    <a:pt x="9" y="16620"/>
                    <a:pt x="5" y="19110"/>
                    <a:pt x="0" y="21600"/>
                  </a:cubicBezTo>
                  <a:cubicBezTo>
                    <a:pt x="7200" y="21600"/>
                    <a:pt x="14400" y="21600"/>
                    <a:pt x="21600" y="21600"/>
                  </a:cubicBezTo>
                  <a:cubicBezTo>
                    <a:pt x="21600" y="14400"/>
                    <a:pt x="21600" y="7200"/>
                    <a:pt x="21600" y="0"/>
                  </a:cubicBezTo>
                  <a:cubicBezTo>
                    <a:pt x="18978" y="22"/>
                    <a:pt x="16356" y="43"/>
                    <a:pt x="13734" y="65"/>
                  </a:cubicBezTo>
                  <a:cubicBezTo>
                    <a:pt x="13734" y="65"/>
                    <a:pt x="13734" y="65"/>
                    <a:pt x="13734" y="65"/>
                  </a:cubicBezTo>
                  <a:cubicBezTo>
                    <a:pt x="13734" y="65"/>
                    <a:pt x="13734" y="65"/>
                    <a:pt x="13734" y="65"/>
                  </a:cubicBezTo>
                </a:path>
              </a:pathLst>
            </a:custGeom>
            <a:solidFill>
              <a:srgbClr val="005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4" name="AutoShape 20">
              <a:extLst>
                <a:ext uri="{FF2B5EF4-FFF2-40B4-BE49-F238E27FC236}">
                  <a16:creationId xmlns="" xmlns:a16="http://schemas.microsoft.com/office/drawing/2014/main" id="{3C24482D-F5C7-4D95-BE75-D9E12D449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12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13734" y="65"/>
                  </a:moveTo>
                  <a:cubicBezTo>
                    <a:pt x="4547" y="550"/>
                    <a:pt x="111" y="6203"/>
                    <a:pt x="14" y="14130"/>
                  </a:cubicBezTo>
                  <a:cubicBezTo>
                    <a:pt x="9" y="16620"/>
                    <a:pt x="5" y="19110"/>
                    <a:pt x="0" y="21600"/>
                  </a:cubicBezTo>
                  <a:cubicBezTo>
                    <a:pt x="7200" y="21600"/>
                    <a:pt x="14400" y="21600"/>
                    <a:pt x="21600" y="21600"/>
                  </a:cubicBezTo>
                  <a:cubicBezTo>
                    <a:pt x="21600" y="14400"/>
                    <a:pt x="21600" y="7200"/>
                    <a:pt x="21600" y="0"/>
                  </a:cubicBezTo>
                  <a:cubicBezTo>
                    <a:pt x="18978" y="22"/>
                    <a:pt x="16356" y="43"/>
                    <a:pt x="13734" y="65"/>
                  </a:cubicBezTo>
                  <a:cubicBezTo>
                    <a:pt x="13734" y="65"/>
                    <a:pt x="13734" y="65"/>
                    <a:pt x="13734" y="65"/>
                  </a:cubicBezTo>
                  <a:cubicBezTo>
                    <a:pt x="13734" y="65"/>
                    <a:pt x="13734" y="65"/>
                    <a:pt x="13734" y="65"/>
                  </a:cubicBezTo>
                </a:path>
              </a:pathLst>
            </a:custGeom>
            <a:solidFill>
              <a:srgbClr val="005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5" name="Rectangle 21">
              <a:extLst>
                <a:ext uri="{FF2B5EF4-FFF2-40B4-BE49-F238E27FC236}">
                  <a16:creationId xmlns="" xmlns:a16="http://schemas.microsoft.com/office/drawing/2014/main" id="{439C2B4F-633D-494B-ACC4-FC2C9C882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" y="0"/>
              <a:ext cx="16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/>
            <a:lstStyle>
              <a:lvl1pPr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eaLnBrk="1" hangingPunct="1"/>
              <a:r>
                <a:rPr lang="en-US" altLang="en-US" sz="2400">
                  <a:solidFill>
                    <a:srgbClr val="FFFFFF"/>
                  </a:solidFill>
                </a:rPr>
                <a:t>Sprint planning</a:t>
              </a:r>
            </a:p>
          </p:txBody>
        </p:sp>
        <p:sp>
          <p:nvSpPr>
            <p:cNvPr id="26" name="Rectangle 22">
              <a:extLst>
                <a:ext uri="{FF2B5EF4-FFF2-40B4-BE49-F238E27FC236}">
                  <a16:creationId xmlns="" xmlns:a16="http://schemas.microsoft.com/office/drawing/2014/main" id="{3A537215-B9EB-4DEA-9CA7-03E389BB5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" y="336"/>
              <a:ext cx="2896" cy="1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/>
            <a:lstStyle>
              <a:lvl1pPr marL="280988" indent="-280988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eaLnBrk="1" hangingPunct="1">
                <a:buClr>
                  <a:srgbClr val="FFFFFF"/>
                </a:buClr>
                <a:buSzPct val="125000"/>
                <a:buFont typeface="Gill Sans" pitchFamily="1" charset="0"/>
                <a:buChar char="•"/>
              </a:pPr>
              <a:r>
                <a:rPr lang="en-US" altLang="en-US" sz="2300" dirty="0" err="1">
                  <a:solidFill>
                    <a:srgbClr val="FFFFFF"/>
                  </a:solidFill>
                </a:rPr>
                <a:t>Beslut</a:t>
              </a:r>
              <a:r>
                <a:rPr lang="en-US" altLang="en-US" sz="2300" dirty="0">
                  <a:solidFill>
                    <a:srgbClr val="FFFFFF"/>
                  </a:solidFill>
                </a:rPr>
                <a:t> </a:t>
              </a:r>
              <a:r>
                <a:rPr lang="en-US" altLang="en-US" sz="2300" dirty="0" err="1">
                  <a:solidFill>
                    <a:srgbClr val="FFFFFF"/>
                  </a:solidFill>
                </a:rPr>
                <a:t>hvordan</a:t>
              </a:r>
              <a:r>
                <a:rPr lang="en-US" altLang="en-US" sz="2300" dirty="0">
                  <a:solidFill>
                    <a:srgbClr val="FFFFFF"/>
                  </a:solidFill>
                </a:rPr>
                <a:t> sprint </a:t>
              </a:r>
              <a:r>
                <a:rPr lang="en-US" altLang="en-US" sz="2300" dirty="0" err="1">
                  <a:solidFill>
                    <a:srgbClr val="FFFFFF"/>
                  </a:solidFill>
                </a:rPr>
                <a:t>målene</a:t>
              </a:r>
              <a:r>
                <a:rPr lang="en-US" altLang="en-US" sz="2300" dirty="0">
                  <a:solidFill>
                    <a:srgbClr val="FFFFFF"/>
                  </a:solidFill>
                </a:rPr>
                <a:t> </a:t>
              </a:r>
              <a:r>
                <a:rPr lang="en-US" altLang="en-US" sz="2300" dirty="0" err="1">
                  <a:solidFill>
                    <a:srgbClr val="FFFFFF"/>
                  </a:solidFill>
                </a:rPr>
                <a:t>opnåes</a:t>
              </a:r>
              <a:r>
                <a:rPr lang="en-US" altLang="en-US" sz="2300" dirty="0">
                  <a:solidFill>
                    <a:srgbClr val="FFFFFF"/>
                  </a:solidFill>
                </a:rPr>
                <a:t> (design)</a:t>
              </a:r>
            </a:p>
            <a:p>
              <a:pPr eaLnBrk="1" hangingPunct="1">
                <a:buClr>
                  <a:srgbClr val="FFFFFF"/>
                </a:buClr>
                <a:buSzPct val="125000"/>
                <a:buFont typeface="Gill Sans" pitchFamily="1" charset="0"/>
                <a:buChar char="•"/>
              </a:pPr>
              <a:r>
                <a:rPr lang="en-US" altLang="en-US" sz="2300" dirty="0" err="1">
                  <a:solidFill>
                    <a:srgbClr val="FFFFFF"/>
                  </a:solidFill>
                </a:rPr>
                <a:t>Lav</a:t>
              </a:r>
              <a:r>
                <a:rPr lang="en-US" altLang="en-US" sz="2300" dirty="0">
                  <a:solidFill>
                    <a:srgbClr val="FFFFFF"/>
                  </a:solidFill>
                </a:rPr>
                <a:t> sprint backlog (</a:t>
              </a:r>
              <a:r>
                <a:rPr lang="en-US" altLang="en-US" sz="2300" dirty="0" err="1">
                  <a:solidFill>
                    <a:srgbClr val="FFFFFF"/>
                  </a:solidFill>
                </a:rPr>
                <a:t>opgaver</a:t>
              </a:r>
              <a:r>
                <a:rPr lang="en-US" altLang="en-US" sz="2300" dirty="0">
                  <a:solidFill>
                    <a:srgbClr val="FFFFFF"/>
                  </a:solidFill>
                </a:rPr>
                <a:t>) </a:t>
              </a:r>
              <a:r>
                <a:rPr lang="en-US" altLang="en-US" sz="2300" dirty="0" err="1">
                  <a:solidFill>
                    <a:srgbClr val="FFFFFF"/>
                  </a:solidFill>
                </a:rPr>
                <a:t>udfra</a:t>
              </a:r>
              <a:r>
                <a:rPr lang="en-US" altLang="en-US" sz="2300" dirty="0">
                  <a:solidFill>
                    <a:srgbClr val="FFFFFF"/>
                  </a:solidFill>
                </a:rPr>
                <a:t> product backlog </a:t>
              </a:r>
              <a:r>
                <a:rPr lang="en-US" altLang="en-US" sz="2300" dirty="0" err="1">
                  <a:solidFill>
                    <a:srgbClr val="FFFFFF"/>
                  </a:solidFill>
                </a:rPr>
                <a:t>elementer</a:t>
              </a:r>
              <a:r>
                <a:rPr lang="en-US" altLang="en-US" sz="2300" dirty="0">
                  <a:solidFill>
                    <a:srgbClr val="FFFFFF"/>
                  </a:solidFill>
                </a:rPr>
                <a:t> (user stories / features)</a:t>
              </a:r>
            </a:p>
            <a:p>
              <a:pPr eaLnBrk="1" hangingPunct="1">
                <a:buClr>
                  <a:srgbClr val="FFFFFF"/>
                </a:buClr>
                <a:buSzPct val="125000"/>
                <a:buFont typeface="Gill Sans" pitchFamily="1" charset="0"/>
                <a:buChar char="•"/>
              </a:pPr>
              <a:r>
                <a:rPr lang="en-US" altLang="en-US" sz="2300" dirty="0" err="1">
                  <a:solidFill>
                    <a:srgbClr val="FFFFFF"/>
                  </a:solidFill>
                </a:rPr>
                <a:t>Estimer</a:t>
              </a:r>
              <a:r>
                <a:rPr lang="en-US" altLang="en-US" sz="2300" dirty="0">
                  <a:solidFill>
                    <a:srgbClr val="FFFFFF"/>
                  </a:solidFill>
                </a:rPr>
                <a:t> sprint backlog </a:t>
              </a:r>
              <a:r>
                <a:rPr lang="en-US" altLang="en-US" sz="2300" dirty="0" err="1">
                  <a:solidFill>
                    <a:srgbClr val="FFFFFF"/>
                  </a:solidFill>
                </a:rPr>
                <a:t>i</a:t>
              </a:r>
              <a:r>
                <a:rPr lang="en-US" altLang="en-US" sz="2300" dirty="0">
                  <a:solidFill>
                    <a:srgbClr val="FFFFFF"/>
                  </a:solidFill>
                </a:rPr>
                <a:t> timer</a:t>
              </a:r>
            </a:p>
          </p:txBody>
        </p:sp>
      </p:grpSp>
      <p:grpSp>
        <p:nvGrpSpPr>
          <p:cNvPr id="27" name="Group 23">
            <a:extLst>
              <a:ext uri="{FF2B5EF4-FFF2-40B4-BE49-F238E27FC236}">
                <a16:creationId xmlns="" xmlns:a16="http://schemas.microsoft.com/office/drawing/2014/main" id="{FCA1BCC9-09EE-43C1-9B0B-B730D6F6D33B}"/>
              </a:ext>
            </a:extLst>
          </p:cNvPr>
          <p:cNvGrpSpPr>
            <a:grpSpLocks/>
          </p:cNvGrpSpPr>
          <p:nvPr/>
        </p:nvGrpSpPr>
        <p:grpSpPr bwMode="auto">
          <a:xfrm>
            <a:off x="5650609" y="1265338"/>
            <a:ext cx="2527300" cy="1155700"/>
            <a:chOff x="0" y="0"/>
            <a:chExt cx="1592" cy="728"/>
          </a:xfrm>
        </p:grpSpPr>
        <p:sp>
          <p:nvSpPr>
            <p:cNvPr id="28" name="Line 24">
              <a:extLst>
                <a:ext uri="{FF2B5EF4-FFF2-40B4-BE49-F238E27FC236}">
                  <a16:creationId xmlns="" xmlns:a16="http://schemas.microsoft.com/office/drawing/2014/main" id="{D9E9824D-F911-42B8-972C-ABAE387F83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363"/>
              <a:ext cx="5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9" name="AutoShape 25">
              <a:extLst>
                <a:ext uri="{FF2B5EF4-FFF2-40B4-BE49-F238E27FC236}">
                  <a16:creationId xmlns="" xmlns:a16="http://schemas.microsoft.com/office/drawing/2014/main" id="{61F4F0A0-726F-4E82-991E-B79347EDC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" y="0"/>
              <a:ext cx="1064" cy="728"/>
            </a:xfrm>
            <a:prstGeom prst="roundRect">
              <a:avLst>
                <a:gd name="adj" fmla="val 26370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>
              <a:solidFill>
                <a:srgbClr val="910000"/>
              </a:solidFill>
              <a:round/>
              <a:headEnd/>
              <a:tailEnd/>
            </a:ln>
            <a:effectLst>
              <a:outerShdw blurRad="114300" dist="63500" dir="2700000" algn="ctr" rotWithShape="0">
                <a:schemeClr val="bg2">
                  <a:alpha val="29999"/>
                </a:schemeClr>
              </a:outerShdw>
            </a:effectLst>
          </p:spPr>
          <p:txBody>
            <a:bodyPr lIns="0" tIns="0" rIns="0" bIns="0" anchor="ctr"/>
            <a:lstStyle>
              <a:lvl1pPr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6800" algn="l"/>
                </a:tabLs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rgbClr val="E3F0FF"/>
                  </a:solidFill>
                </a:rPr>
                <a:t>Sprint</a:t>
              </a:r>
            </a:p>
            <a:p>
              <a:pPr algn="ctr" eaLnBrk="1" hangingPunct="1"/>
              <a:r>
                <a:rPr lang="en-US" altLang="en-US">
                  <a:solidFill>
                    <a:srgbClr val="E3F0FF"/>
                  </a:solidFill>
                </a:rPr>
                <a:t>mål</a:t>
              </a:r>
            </a:p>
          </p:txBody>
        </p:sp>
      </p:grpSp>
      <p:sp>
        <p:nvSpPr>
          <p:cNvPr id="30" name="Line 26">
            <a:extLst>
              <a:ext uri="{FF2B5EF4-FFF2-40B4-BE49-F238E27FC236}">
                <a16:creationId xmlns="" xmlns:a16="http://schemas.microsoft.com/office/drawing/2014/main" id="{340AD152-2B11-47C6-822D-2FA2EF8333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659" y="708126"/>
            <a:ext cx="654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grpSp>
        <p:nvGrpSpPr>
          <p:cNvPr id="31" name="Group 27">
            <a:extLst>
              <a:ext uri="{FF2B5EF4-FFF2-40B4-BE49-F238E27FC236}">
                <a16:creationId xmlns="" xmlns:a16="http://schemas.microsoft.com/office/drawing/2014/main" id="{EA1632D7-27DF-4DFE-8EA1-6B9B4C7886C7}"/>
              </a:ext>
            </a:extLst>
          </p:cNvPr>
          <p:cNvGrpSpPr>
            <a:grpSpLocks/>
          </p:cNvGrpSpPr>
          <p:nvPr/>
        </p:nvGrpSpPr>
        <p:grpSpPr bwMode="auto">
          <a:xfrm>
            <a:off x="5650609" y="3830738"/>
            <a:ext cx="2527300" cy="1155700"/>
            <a:chOff x="0" y="0"/>
            <a:chExt cx="1592" cy="728"/>
          </a:xfrm>
        </p:grpSpPr>
        <p:sp>
          <p:nvSpPr>
            <p:cNvPr id="32" name="AutoShape 28">
              <a:extLst>
                <a:ext uri="{FF2B5EF4-FFF2-40B4-BE49-F238E27FC236}">
                  <a16:creationId xmlns="" xmlns:a16="http://schemas.microsoft.com/office/drawing/2014/main" id="{94506CA6-E744-47F1-9F12-19B77EA85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" y="0"/>
              <a:ext cx="1064" cy="728"/>
            </a:xfrm>
            <a:prstGeom prst="roundRect">
              <a:avLst>
                <a:gd name="adj" fmla="val 26370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>
              <a:solidFill>
                <a:srgbClr val="910000"/>
              </a:solidFill>
              <a:round/>
              <a:headEnd/>
              <a:tailEnd/>
            </a:ln>
            <a:effectLst>
              <a:outerShdw blurRad="114300" dist="63500" dir="2700000" algn="ctr" rotWithShape="0">
                <a:schemeClr val="bg2">
                  <a:alpha val="29999"/>
                </a:schemeClr>
              </a:outerShdw>
            </a:effectLst>
          </p:spPr>
          <p:txBody>
            <a:bodyPr lIns="0" tIns="0" rIns="0" bIns="0" anchor="ctr"/>
            <a:lstStyle/>
            <a:p>
              <a:pPr algn="ctr" eaLnBrk="1" hangingPunct="1">
                <a:tabLst>
                  <a:tab pos="1066800" algn="l"/>
                </a:tabLst>
                <a:defRPr/>
              </a:pPr>
              <a:r>
                <a:rPr lang="en-US" dirty="0">
                  <a:solidFill>
                    <a:srgbClr val="E3F0FF"/>
                  </a:solidFill>
                  <a:latin typeface="Gill Sans" pitchFamily="80" charset="0"/>
                  <a:ea typeface="Gill Sans" pitchFamily="80" charset="0"/>
                  <a:cs typeface="Gill Sans" pitchFamily="80" charset="0"/>
                  <a:sym typeface="Gill Sans" pitchFamily="80" charset="0"/>
                </a:rPr>
                <a:t>Sprint</a:t>
              </a:r>
            </a:p>
            <a:p>
              <a:pPr algn="ctr" eaLnBrk="1" hangingPunct="1">
                <a:tabLst>
                  <a:tab pos="1066800" algn="l"/>
                </a:tabLst>
                <a:defRPr/>
              </a:pPr>
              <a:r>
                <a:rPr lang="en-US" dirty="0">
                  <a:solidFill>
                    <a:srgbClr val="E3F0FF"/>
                  </a:solidFill>
                  <a:latin typeface="Gill Sans" pitchFamily="80" charset="0"/>
                  <a:ea typeface="Gill Sans" pitchFamily="80" charset="0"/>
                  <a:cs typeface="Gill Sans" pitchFamily="80" charset="0"/>
                  <a:sym typeface="Gill Sans" pitchFamily="80" charset="0"/>
                </a:rPr>
                <a:t>Backlog</a:t>
              </a:r>
            </a:p>
            <a:p>
              <a:pPr algn="ctr" eaLnBrk="1" hangingPunct="1">
                <a:tabLst>
                  <a:tab pos="1066800" algn="l"/>
                </a:tabLst>
                <a:defRPr/>
              </a:pPr>
              <a:r>
                <a:rPr lang="en-US" dirty="0">
                  <a:solidFill>
                    <a:srgbClr val="E3F0FF"/>
                  </a:solidFill>
                  <a:latin typeface="Gill Sans" pitchFamily="80" charset="0"/>
                  <a:ea typeface="Gill Sans" pitchFamily="80" charset="0"/>
                  <a:cs typeface="Gill Sans" pitchFamily="80" charset="0"/>
                  <a:sym typeface="Gill Sans" pitchFamily="80" charset="0"/>
                </a:rPr>
                <a:t>PBI</a:t>
              </a:r>
            </a:p>
          </p:txBody>
        </p:sp>
        <p:sp>
          <p:nvSpPr>
            <p:cNvPr id="33" name="Line 29">
              <a:extLst>
                <a:ext uri="{FF2B5EF4-FFF2-40B4-BE49-F238E27FC236}">
                  <a16:creationId xmlns="" xmlns:a16="http://schemas.microsoft.com/office/drawing/2014/main" id="{1A5F977B-98EC-4226-BD50-726F57E811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363"/>
              <a:ext cx="5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39" name="Line 35">
            <a:extLst>
              <a:ext uri="{FF2B5EF4-FFF2-40B4-BE49-F238E27FC236}">
                <a16:creationId xmlns="" xmlns:a16="http://schemas.microsoft.com/office/drawing/2014/main" id="{F6C8EAD2-704C-4957-BC93-E39B947692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659" y="1914626"/>
            <a:ext cx="654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40" name="Line 36">
            <a:extLst>
              <a:ext uri="{FF2B5EF4-FFF2-40B4-BE49-F238E27FC236}">
                <a16:creationId xmlns="" xmlns:a16="http://schemas.microsoft.com/office/drawing/2014/main" id="{E55248AA-B6AB-4E08-B58B-344B6209AA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659" y="3121126"/>
            <a:ext cx="654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41" name="Line 37">
            <a:extLst>
              <a:ext uri="{FF2B5EF4-FFF2-40B4-BE49-F238E27FC236}">
                <a16:creationId xmlns="" xmlns:a16="http://schemas.microsoft.com/office/drawing/2014/main" id="{CCFAD32A-CF0D-4CF0-8294-0731F6C477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659" y="4327626"/>
            <a:ext cx="654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42" name="Line 38">
            <a:extLst>
              <a:ext uri="{FF2B5EF4-FFF2-40B4-BE49-F238E27FC236}">
                <a16:creationId xmlns="" xmlns:a16="http://schemas.microsoft.com/office/drawing/2014/main" id="{F90D7080-2AD8-4226-AF79-662A8F5512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659" y="5534126"/>
            <a:ext cx="654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9695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Sprint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43</a:t>
            </a:fld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5761BA-427D-4595-8469-5C0578FAA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35212"/>
            <a:ext cx="5939814" cy="28115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F5453C14-1AED-4CF9-8719-55C0CE62A45E}"/>
              </a:ext>
            </a:extLst>
          </p:cNvPr>
          <p:cNvSpPr/>
          <p:nvPr/>
        </p:nvSpPr>
        <p:spPr>
          <a:xfrm>
            <a:off x="2771800" y="2620392"/>
            <a:ext cx="1728192" cy="1528688"/>
          </a:xfrm>
          <a:prstGeom prst="ellipse">
            <a:avLst/>
          </a:prstGeom>
          <a:solidFill>
            <a:srgbClr val="4F81BD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0475164D-620D-4476-A4B4-11DC3BE09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184" y="1707532"/>
            <a:ext cx="3168352" cy="4525959"/>
          </a:xfrm>
        </p:spPr>
        <p:txBody>
          <a:bodyPr/>
          <a:lstStyle/>
          <a:p>
            <a:r>
              <a:rPr lang="da-DK" dirty="0"/>
              <a:t>Hjertet i </a:t>
            </a:r>
            <a:r>
              <a:rPr lang="da-DK" dirty="0" err="1"/>
              <a:t>scrum</a:t>
            </a:r>
            <a:endParaRPr lang="da-DK" dirty="0"/>
          </a:p>
          <a:p>
            <a:r>
              <a:rPr lang="da-DK" dirty="0"/>
              <a:t>Perioden hvor der leveres software</a:t>
            </a:r>
          </a:p>
          <a:p>
            <a:r>
              <a:rPr lang="da-DK" dirty="0" err="1"/>
              <a:t>Scope</a:t>
            </a:r>
            <a:r>
              <a:rPr lang="da-DK" dirty="0"/>
              <a:t> kan præciseres</a:t>
            </a:r>
          </a:p>
          <a:p>
            <a:r>
              <a:rPr lang="da-DK" dirty="0"/>
              <a:t>Aldrig mere end 4 uger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02762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EC83AA-DC31-4FF2-98CE-15DAE1413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Sprint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4899CFF-C297-48C7-8D0D-3EE2D88CEC7C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6876256" y="6396138"/>
            <a:ext cx="2133596" cy="476246"/>
          </a:xfrm>
        </p:spPr>
        <p:txBody>
          <a:bodyPr/>
          <a:lstStyle/>
          <a:p>
            <a:pPr lvl="0"/>
            <a:fld id="{5D3FCDE9-8FE6-438E-976A-39FBE98100A6}" type="slidenum">
              <a:rPr lang="x-none" smtClean="0"/>
              <a:t>44</a:t>
            </a:fld>
            <a:endParaRPr lang="x-none"/>
          </a:p>
        </p:txBody>
      </p:sp>
      <p:sp>
        <p:nvSpPr>
          <p:cNvPr id="28" name="Line 24">
            <a:extLst>
              <a:ext uri="{FF2B5EF4-FFF2-40B4-BE49-F238E27FC236}">
                <a16:creationId xmlns="" xmlns:a16="http://schemas.microsoft.com/office/drawing/2014/main" id="{D9E9824D-F911-42B8-972C-ABAE387F83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0609" y="1841601"/>
            <a:ext cx="825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39" name="Line 35">
            <a:extLst>
              <a:ext uri="{FF2B5EF4-FFF2-40B4-BE49-F238E27FC236}">
                <a16:creationId xmlns="" xmlns:a16="http://schemas.microsoft.com/office/drawing/2014/main" id="{F6C8EAD2-704C-4957-BC93-E39B947692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659" y="1914626"/>
            <a:ext cx="654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40" name="Line 36">
            <a:extLst>
              <a:ext uri="{FF2B5EF4-FFF2-40B4-BE49-F238E27FC236}">
                <a16:creationId xmlns="" xmlns:a16="http://schemas.microsoft.com/office/drawing/2014/main" id="{E55248AA-B6AB-4E08-B58B-344B6209AA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659" y="3121126"/>
            <a:ext cx="654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41" name="Line 37">
            <a:extLst>
              <a:ext uri="{FF2B5EF4-FFF2-40B4-BE49-F238E27FC236}">
                <a16:creationId xmlns="" xmlns:a16="http://schemas.microsoft.com/office/drawing/2014/main" id="{CCFAD32A-CF0D-4CF0-8294-0731F6C477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659" y="4327626"/>
            <a:ext cx="654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42" name="Line 38">
            <a:extLst>
              <a:ext uri="{FF2B5EF4-FFF2-40B4-BE49-F238E27FC236}">
                <a16:creationId xmlns="" xmlns:a16="http://schemas.microsoft.com/office/drawing/2014/main" id="{F90D7080-2AD8-4226-AF79-662A8F5512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659" y="5534126"/>
            <a:ext cx="654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grpSp>
        <p:nvGrpSpPr>
          <p:cNvPr id="37" name="Group 4">
            <a:extLst>
              <a:ext uri="{FF2B5EF4-FFF2-40B4-BE49-F238E27FC236}">
                <a16:creationId xmlns="" xmlns:a16="http://schemas.microsoft.com/office/drawing/2014/main" id="{36F73EAD-EF14-4AE3-9AF0-5CA99355C4D2}"/>
              </a:ext>
            </a:extLst>
          </p:cNvPr>
          <p:cNvGrpSpPr>
            <a:grpSpLocks/>
          </p:cNvGrpSpPr>
          <p:nvPr/>
        </p:nvGrpSpPr>
        <p:grpSpPr bwMode="auto">
          <a:xfrm>
            <a:off x="1538288" y="1613372"/>
            <a:ext cx="3975100" cy="3060700"/>
            <a:chOff x="0" y="0"/>
            <a:chExt cx="2504" cy="1927"/>
          </a:xfrm>
        </p:grpSpPr>
        <p:pic>
          <p:nvPicPr>
            <p:cNvPr id="38" name="Picture 5">
              <a:extLst>
                <a:ext uri="{FF2B5EF4-FFF2-40B4-BE49-F238E27FC236}">
                  <a16:creationId xmlns="" xmlns:a16="http://schemas.microsoft.com/office/drawing/2014/main" id="{3F191D63-C44B-437C-9728-497275A6EDD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04" cy="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Rectangle 6">
              <a:extLst>
                <a:ext uri="{FF2B5EF4-FFF2-40B4-BE49-F238E27FC236}">
                  <a16:creationId xmlns="" xmlns:a16="http://schemas.microsoft.com/office/drawing/2014/main" id="{649834E4-6B41-46A3-8441-1F09FCF3C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254"/>
              <a:ext cx="2056" cy="14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1800"/>
                </a:spcBef>
                <a:buClr>
                  <a:srgbClr val="5F7BAE"/>
                </a:buClr>
                <a:buSzPct val="150000"/>
                <a:buFont typeface="Lucida Grande" pitchFamily="1" charset="0"/>
                <a:buChar char="•"/>
                <a:defRPr sz="3600">
                  <a:solidFill>
                    <a:schemeClr val="tx1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spcBef>
                  <a:spcPts val="1800"/>
                </a:spcBef>
                <a:buSzPct val="150000"/>
                <a:buFont typeface="Lucida Grande" pitchFamily="1" charset="0"/>
                <a:buChar char="•"/>
                <a:defRPr sz="3200">
                  <a:solidFill>
                    <a:schemeClr val="tx1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spcBef>
                  <a:spcPts val="1800"/>
                </a:spcBef>
                <a:buSzPct val="150000"/>
                <a:buFont typeface="Lucida Grande" pitchFamily="1" charset="0"/>
                <a:buChar char="•"/>
                <a:defRPr sz="2800">
                  <a:solidFill>
                    <a:schemeClr val="tx1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spcBef>
                  <a:spcPts val="1800"/>
                </a:spcBef>
                <a:buSzPct val="150000"/>
                <a:buFont typeface="Lucida Grande" pitchFamily="1" charset="0"/>
                <a:buChar char="•"/>
                <a:defRPr sz="2400">
                  <a:solidFill>
                    <a:schemeClr val="tx1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spcBef>
                  <a:spcPts val="1800"/>
                </a:spcBef>
                <a:buSzPct val="150000"/>
                <a:buFont typeface="Lucida Grande" pitchFamily="1" charset="0"/>
                <a:buChar char="•"/>
                <a:defRPr sz="2400">
                  <a:solidFill>
                    <a:schemeClr val="tx1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ts val="1800"/>
                </a:spcBef>
                <a:spcAft>
                  <a:spcPct val="0"/>
                </a:spcAft>
                <a:buSzPct val="150000"/>
                <a:buFont typeface="Lucida Grande" pitchFamily="1" charset="0"/>
                <a:buChar char="•"/>
                <a:defRPr sz="2400">
                  <a:solidFill>
                    <a:schemeClr val="tx1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ts val="1800"/>
                </a:spcBef>
                <a:spcAft>
                  <a:spcPct val="0"/>
                </a:spcAft>
                <a:buSzPct val="150000"/>
                <a:buFont typeface="Lucida Grande" pitchFamily="1" charset="0"/>
                <a:buChar char="•"/>
                <a:defRPr sz="2400">
                  <a:solidFill>
                    <a:schemeClr val="tx1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ts val="1800"/>
                </a:spcBef>
                <a:spcAft>
                  <a:spcPct val="0"/>
                </a:spcAft>
                <a:buSzPct val="150000"/>
                <a:buFont typeface="Lucida Grande" pitchFamily="1" charset="0"/>
                <a:buChar char="•"/>
                <a:defRPr sz="2400">
                  <a:solidFill>
                    <a:schemeClr val="tx1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ts val="1800"/>
                </a:spcBef>
                <a:spcAft>
                  <a:spcPct val="0"/>
                </a:spcAft>
                <a:buSzPct val="150000"/>
                <a:buFont typeface="Lucida Grande" pitchFamily="1" charset="0"/>
                <a:buChar char="•"/>
                <a:defRPr sz="2400">
                  <a:solidFill>
                    <a:schemeClr val="tx1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200">
                <a:solidFill>
                  <a:srgbClr val="000000"/>
                </a:solidFill>
              </a:endParaRPr>
            </a:p>
          </p:txBody>
        </p:sp>
      </p:grpSp>
      <p:sp>
        <p:nvSpPr>
          <p:cNvPr id="44" name="AutoShape 16">
            <a:extLst>
              <a:ext uri="{FF2B5EF4-FFF2-40B4-BE49-F238E27FC236}">
                <a16:creationId xmlns="" xmlns:a16="http://schemas.microsoft.com/office/drawing/2014/main" id="{80A4DDB3-31A9-4061-8125-39F62B378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1484784"/>
            <a:ext cx="1493838" cy="1116013"/>
          </a:xfrm>
          <a:prstGeom prst="lightningBolt">
            <a:avLst/>
          </a:prstGeom>
          <a:solidFill>
            <a:srgbClr val="99CCFF"/>
          </a:solidFill>
          <a:ln w="9525">
            <a:solidFill>
              <a:srgbClr val="006CD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endParaRPr lang="en-US" altLang="en-US" sz="200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F21C7E-BE64-4192-B885-C124E1302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772" y="2110952"/>
            <a:ext cx="3070016" cy="2065540"/>
          </a:xfrm>
          <a:prstGeom prst="rect">
            <a:avLst/>
          </a:prstGeom>
        </p:spPr>
      </p:pic>
      <p:sp>
        <p:nvSpPr>
          <p:cNvPr id="48" name="Content Placeholder 2">
            <a:extLst>
              <a:ext uri="{FF2B5EF4-FFF2-40B4-BE49-F238E27FC236}">
                <a16:creationId xmlns="" xmlns:a16="http://schemas.microsoft.com/office/drawing/2014/main" id="{99685CF2-ACDC-458B-8FD8-F84C985C4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1547" y="1397005"/>
            <a:ext cx="3168352" cy="4525959"/>
          </a:xfrm>
        </p:spPr>
        <p:txBody>
          <a:bodyPr/>
          <a:lstStyle/>
          <a:p>
            <a:r>
              <a:rPr lang="da-DK" dirty="0"/>
              <a:t>Ingen ændringer der bringer sprint </a:t>
            </a:r>
            <a:r>
              <a:rPr lang="da-DK" dirty="0" err="1"/>
              <a:t>goal</a:t>
            </a:r>
            <a:r>
              <a:rPr lang="da-DK" dirty="0"/>
              <a:t> i fare</a:t>
            </a:r>
          </a:p>
          <a:p>
            <a:r>
              <a:rPr lang="da-DK" dirty="0"/>
              <a:t>Product </a:t>
            </a:r>
            <a:r>
              <a:rPr lang="da-DK" dirty="0" err="1"/>
              <a:t>owner</a:t>
            </a:r>
            <a:r>
              <a:rPr lang="da-DK" dirty="0"/>
              <a:t> skal tage skraldet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88366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0475164D-620D-4476-A4B4-11DC3BE09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682" y="1340768"/>
            <a:ext cx="8919162" cy="4525959"/>
          </a:xfrm>
        </p:spPr>
        <p:txBody>
          <a:bodyPr/>
          <a:lstStyle/>
          <a:p>
            <a:r>
              <a:rPr lang="da-DK" dirty="0"/>
              <a:t>Dagligt</a:t>
            </a:r>
          </a:p>
          <a:p>
            <a:r>
              <a:rPr lang="da-DK" dirty="0"/>
              <a:t>Fast tidspunkt</a:t>
            </a:r>
          </a:p>
          <a:p>
            <a:r>
              <a:rPr lang="da-DK" dirty="0"/>
              <a:t>Stående</a:t>
            </a:r>
          </a:p>
          <a:p>
            <a:r>
              <a:rPr lang="da-DK" dirty="0"/>
              <a:t>IKKE STATUS</a:t>
            </a:r>
          </a:p>
          <a:p>
            <a:endParaRPr lang="da-DK" dirty="0"/>
          </a:p>
          <a:p>
            <a:r>
              <a:rPr lang="da-DK" dirty="0"/>
              <a:t>Alle er velkomne, men kun </a:t>
            </a:r>
            <a:r>
              <a:rPr lang="da-DK" dirty="0" err="1"/>
              <a:t>scrum</a:t>
            </a:r>
            <a:r>
              <a:rPr lang="da-DK" dirty="0"/>
              <a:t> team taler</a:t>
            </a:r>
          </a:p>
          <a:p>
            <a:r>
              <a:rPr lang="da-DK" dirty="0"/>
              <a:t>Ikke til problem løsning</a:t>
            </a:r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Daily scrum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45</a:t>
            </a:fld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5761BA-427D-4595-8469-5C0578FAA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061" y="1186892"/>
            <a:ext cx="5939814" cy="28115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F5453C14-1AED-4CF9-8719-55C0CE62A45E}"/>
              </a:ext>
            </a:extLst>
          </p:cNvPr>
          <p:cNvSpPr/>
          <p:nvPr/>
        </p:nvSpPr>
        <p:spPr>
          <a:xfrm>
            <a:off x="6732240" y="1708200"/>
            <a:ext cx="720080" cy="775568"/>
          </a:xfrm>
          <a:prstGeom prst="ellipse">
            <a:avLst/>
          </a:prstGeom>
          <a:solidFill>
            <a:srgbClr val="4F81BD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5720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0475164D-620D-4476-A4B4-11DC3BE09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682" y="1340769"/>
            <a:ext cx="3086514" cy="3384376"/>
          </a:xfrm>
        </p:spPr>
        <p:txBody>
          <a:bodyPr/>
          <a:lstStyle/>
          <a:p>
            <a:r>
              <a:rPr lang="da-DK" dirty="0"/>
              <a:t>Hvad nåede jeg siden sidst.</a:t>
            </a:r>
          </a:p>
          <a:p>
            <a:r>
              <a:rPr lang="da-DK" dirty="0"/>
              <a:t>Hvad forventer jeg at nå i dag.</a:t>
            </a:r>
          </a:p>
          <a:p>
            <a:r>
              <a:rPr lang="da-DK" dirty="0"/>
              <a:t>Ser jeg nogen forhindringer?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Daily scrum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46</a:t>
            </a:fld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5761BA-427D-4595-8469-5C0578FAA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061" y="1186892"/>
            <a:ext cx="5939814" cy="28115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F5453C14-1AED-4CF9-8719-55C0CE62A45E}"/>
              </a:ext>
            </a:extLst>
          </p:cNvPr>
          <p:cNvSpPr/>
          <p:nvPr/>
        </p:nvSpPr>
        <p:spPr>
          <a:xfrm>
            <a:off x="6732240" y="1708200"/>
            <a:ext cx="720080" cy="775568"/>
          </a:xfrm>
          <a:prstGeom prst="ellipse">
            <a:avLst/>
          </a:prstGeom>
          <a:solidFill>
            <a:srgbClr val="4F81BD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2CFDCAB0-D43C-4D7A-8D74-2985C6029019}"/>
              </a:ext>
            </a:extLst>
          </p:cNvPr>
          <p:cNvSpPr txBox="1">
            <a:spLocks/>
          </p:cNvSpPr>
          <p:nvPr/>
        </p:nvSpPr>
        <p:spPr>
          <a:xfrm>
            <a:off x="-42657" y="4704979"/>
            <a:ext cx="9201531" cy="33843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  <a:tabLst/>
              <a:defRPr lang="en-US" sz="3200" b="0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–"/>
              <a:tabLst/>
              <a:defRPr lang="en-US" sz="2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  <a:tabLst/>
              <a:defRPr lang="en-US" sz="24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–"/>
              <a:tabLst/>
              <a:defRPr lang="en-US" sz="20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»"/>
              <a:tabLst/>
              <a:defRPr lang="en-US" sz="20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5pPr>
          </a:lstStyle>
          <a:p>
            <a:pPr marL="0" indent="0">
              <a:buNone/>
            </a:pPr>
            <a:r>
              <a:rPr lang="da-DK" dirty="0"/>
              <a:t>Ikke status til </a:t>
            </a:r>
            <a:r>
              <a:rPr lang="da-DK" dirty="0" err="1"/>
              <a:t>ScrumMaster</a:t>
            </a:r>
            <a:r>
              <a:rPr lang="da-DK" dirty="0"/>
              <a:t>, men en forpligtigelse til teamet.</a:t>
            </a:r>
          </a:p>
        </p:txBody>
      </p:sp>
    </p:spTree>
    <p:extLst>
      <p:ext uri="{BB962C8B-B14F-4D97-AF65-F5344CB8AC3E}">
        <p14:creationId xmlns:p14="http://schemas.microsoft.com/office/powerpoint/2010/main" val="8641304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0475164D-620D-4476-A4B4-11DC3BE09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838" y="1340768"/>
            <a:ext cx="8919162" cy="4525959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I går arbejdede jeg på login, men blev ikke, modsat forventet, helt færdig da databaselaget gemte koden i klar tekst. Jeg oprettede en ny task til at få ændret databasen, feltet er ikke langt nok til at gemme en fornuftig hash.</a:t>
            </a:r>
          </a:p>
          <a:p>
            <a:pPr marL="0" indent="0">
              <a:buNone/>
            </a:pPr>
            <a:r>
              <a:rPr lang="da-DK" dirty="0"/>
              <a:t>Jeg forventer at blive færdig med begge opgaver i dag.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Daily scrum </a:t>
            </a:r>
            <a:r>
              <a:rPr lang="en-GB" dirty="0" err="1"/>
              <a:t>eksempel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47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55693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0475164D-620D-4476-A4B4-11DC3BE09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682" y="1340768"/>
            <a:ext cx="8919162" cy="4525959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Sprint review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48</a:t>
            </a:fld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5761BA-427D-4595-8469-5C0578FAA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060848"/>
            <a:ext cx="5939814" cy="28115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F5453C14-1AED-4CF9-8719-55C0CE62A45E}"/>
              </a:ext>
            </a:extLst>
          </p:cNvPr>
          <p:cNvSpPr/>
          <p:nvPr/>
        </p:nvSpPr>
        <p:spPr>
          <a:xfrm>
            <a:off x="5868043" y="3356992"/>
            <a:ext cx="720080" cy="775568"/>
          </a:xfrm>
          <a:prstGeom prst="ellipse">
            <a:avLst/>
          </a:prstGeom>
          <a:solidFill>
            <a:srgbClr val="4F81BD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57968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0475164D-620D-4476-A4B4-11DC3BE09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682" y="1340768"/>
            <a:ext cx="8919162" cy="4525959"/>
          </a:xfrm>
        </p:spPr>
        <p:txBody>
          <a:bodyPr/>
          <a:lstStyle/>
          <a:p>
            <a:pPr marL="698500">
              <a:lnSpc>
                <a:spcPct val="80000"/>
              </a:lnSpc>
            </a:pPr>
            <a:r>
              <a:rPr lang="en-US" altLang="en-US" dirty="0"/>
              <a:t>Teamer </a:t>
            </a:r>
            <a:r>
              <a:rPr lang="en-US" altLang="en-US" dirty="0" err="1"/>
              <a:t>præsenterer</a:t>
            </a:r>
            <a:r>
              <a:rPr lang="en-US" altLang="en-US" dirty="0"/>
              <a:t> </a:t>
            </a:r>
            <a:r>
              <a:rPr lang="en-US" altLang="en-US" dirty="0" err="1"/>
              <a:t>hvad</a:t>
            </a:r>
            <a:r>
              <a:rPr lang="en-US" altLang="en-US" dirty="0"/>
              <a:t> der </a:t>
            </a:r>
            <a:r>
              <a:rPr lang="en-US" altLang="en-US" dirty="0" err="1"/>
              <a:t>er</a:t>
            </a:r>
            <a:r>
              <a:rPr lang="en-US" altLang="en-US" dirty="0"/>
              <a:t> </a:t>
            </a:r>
            <a:r>
              <a:rPr lang="en-US" altLang="en-US" dirty="0" err="1"/>
              <a:t>blevet</a:t>
            </a:r>
            <a:r>
              <a:rPr lang="en-US" altLang="en-US" dirty="0"/>
              <a:t> </a:t>
            </a:r>
            <a:r>
              <a:rPr lang="en-US" altLang="en-US" dirty="0" err="1"/>
              <a:t>frembragt</a:t>
            </a:r>
            <a:r>
              <a:rPr lang="en-US" altLang="en-US" dirty="0"/>
              <a:t> I </a:t>
            </a:r>
            <a:r>
              <a:rPr lang="en-US" altLang="en-US" dirty="0" err="1"/>
              <a:t>løbet</a:t>
            </a:r>
            <a:r>
              <a:rPr lang="en-US" altLang="en-US" dirty="0"/>
              <a:t> </a:t>
            </a:r>
            <a:r>
              <a:rPr lang="en-US" altLang="en-US" dirty="0" err="1"/>
              <a:t>af</a:t>
            </a:r>
            <a:r>
              <a:rPr lang="en-US" altLang="en-US" dirty="0"/>
              <a:t> </a:t>
            </a:r>
            <a:r>
              <a:rPr lang="en-US" altLang="en-US" dirty="0" err="1"/>
              <a:t>sprintet</a:t>
            </a:r>
            <a:endParaRPr lang="en-US" altLang="en-US" dirty="0"/>
          </a:p>
          <a:p>
            <a:pPr marL="698500">
              <a:lnSpc>
                <a:spcPct val="80000"/>
              </a:lnSpc>
              <a:spcBef>
                <a:spcPts val="1500"/>
              </a:spcBef>
            </a:pPr>
            <a:r>
              <a:rPr lang="en-US" altLang="en-US" dirty="0" err="1"/>
              <a:t>Typisk</a:t>
            </a:r>
            <a:r>
              <a:rPr lang="en-US" altLang="en-US" dirty="0"/>
              <a:t> I form </a:t>
            </a:r>
            <a:r>
              <a:rPr lang="en-US" altLang="en-US" dirty="0" err="1"/>
              <a:t>af</a:t>
            </a:r>
            <a:r>
              <a:rPr lang="en-US" altLang="en-US" dirty="0"/>
              <a:t> </a:t>
            </a:r>
            <a:r>
              <a:rPr lang="en-US" altLang="en-US" dirty="0" err="1"/>
              <a:t>en</a:t>
            </a:r>
            <a:r>
              <a:rPr lang="en-US" altLang="en-US" dirty="0"/>
              <a:t> demo </a:t>
            </a:r>
          </a:p>
          <a:p>
            <a:pPr marL="698500">
              <a:lnSpc>
                <a:spcPct val="80000"/>
              </a:lnSpc>
              <a:spcBef>
                <a:spcPts val="1500"/>
              </a:spcBef>
            </a:pPr>
            <a:r>
              <a:rPr lang="en-US" altLang="en-US" dirty="0" err="1"/>
              <a:t>Uformelt</a:t>
            </a:r>
            <a:endParaRPr lang="en-US" altLang="en-US" dirty="0"/>
          </a:p>
          <a:p>
            <a:pPr marL="1041400" lvl="1">
              <a:lnSpc>
                <a:spcPct val="80000"/>
              </a:lnSpc>
              <a:spcBef>
                <a:spcPts val="1500"/>
              </a:spcBef>
            </a:pPr>
            <a:r>
              <a:rPr lang="en-US" altLang="en-US" dirty="0"/>
              <a:t>Regel om 2 timers </a:t>
            </a:r>
            <a:r>
              <a:rPr lang="en-US" altLang="en-US" dirty="0" err="1"/>
              <a:t>forberedelses</a:t>
            </a:r>
            <a:r>
              <a:rPr lang="en-US" altLang="en-US" dirty="0"/>
              <a:t> </a:t>
            </a:r>
            <a:r>
              <a:rPr lang="en-US" altLang="en-US" dirty="0" err="1"/>
              <a:t>tid</a:t>
            </a:r>
            <a:endParaRPr lang="en-US" altLang="en-US" dirty="0"/>
          </a:p>
          <a:p>
            <a:pPr marL="698500">
              <a:lnSpc>
                <a:spcPct val="80000"/>
              </a:lnSpc>
              <a:spcBef>
                <a:spcPts val="1500"/>
              </a:spcBef>
            </a:pPr>
            <a:r>
              <a:rPr lang="en-US" altLang="en-US" dirty="0"/>
              <a:t>Hele </a:t>
            </a:r>
            <a:r>
              <a:rPr lang="en-US" altLang="en-US" dirty="0" err="1"/>
              <a:t>teamet</a:t>
            </a:r>
            <a:r>
              <a:rPr lang="en-US" altLang="en-US" dirty="0"/>
              <a:t> </a:t>
            </a:r>
            <a:r>
              <a:rPr lang="en-US" altLang="en-US" dirty="0" err="1"/>
              <a:t>deltager</a:t>
            </a:r>
            <a:endParaRPr lang="en-US" altLang="en-US" dirty="0"/>
          </a:p>
          <a:p>
            <a:pPr marL="698500">
              <a:lnSpc>
                <a:spcPct val="80000"/>
              </a:lnSpc>
              <a:spcBef>
                <a:spcPts val="1500"/>
              </a:spcBef>
            </a:pPr>
            <a:r>
              <a:rPr lang="en-US" altLang="en-US" dirty="0"/>
              <a:t>Product owner </a:t>
            </a:r>
            <a:r>
              <a:rPr lang="en-US" altLang="en-US" dirty="0" err="1"/>
              <a:t>inviterer</a:t>
            </a:r>
            <a:r>
              <a:rPr lang="en-US" altLang="en-US" dirty="0"/>
              <a:t> </a:t>
            </a:r>
            <a:r>
              <a:rPr lang="en-US" altLang="en-US" dirty="0" err="1"/>
              <a:t>nøgle</a:t>
            </a:r>
            <a:r>
              <a:rPr lang="en-US" altLang="en-US" dirty="0"/>
              <a:t> </a:t>
            </a:r>
            <a:r>
              <a:rPr lang="en-US" altLang="en-US" dirty="0" err="1"/>
              <a:t>personer</a:t>
            </a:r>
            <a:r>
              <a:rPr lang="en-US" altLang="en-US" dirty="0"/>
              <a:t> med</a:t>
            </a:r>
          </a:p>
          <a:p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Sprint review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49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4361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err="1"/>
              <a:t>Navnet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059" y="1268760"/>
            <a:ext cx="8671881" cy="452596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2629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0475164D-620D-4476-A4B4-11DC3BE09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682" y="1340769"/>
            <a:ext cx="8919162" cy="4032448"/>
          </a:xfrm>
        </p:spPr>
        <p:txBody>
          <a:bodyPr/>
          <a:lstStyle/>
          <a:p>
            <a:pPr marL="698500">
              <a:lnSpc>
                <a:spcPct val="80000"/>
              </a:lnSpc>
            </a:pPr>
            <a:r>
              <a:rPr lang="en-US" altLang="en-US" dirty="0"/>
              <a:t>Ting der </a:t>
            </a:r>
            <a:r>
              <a:rPr lang="en-US" altLang="en-US" dirty="0" err="1"/>
              <a:t>ikke</a:t>
            </a:r>
            <a:r>
              <a:rPr lang="en-US" altLang="en-US" dirty="0"/>
              <a:t> </a:t>
            </a:r>
            <a:r>
              <a:rPr lang="en-US" altLang="en-US" dirty="0" err="1"/>
              <a:t>blev</a:t>
            </a:r>
            <a:r>
              <a:rPr lang="en-US" altLang="en-US" dirty="0"/>
              <a:t> </a:t>
            </a:r>
            <a:r>
              <a:rPr lang="en-US" altLang="en-US" dirty="0" err="1"/>
              <a:t>færdige</a:t>
            </a:r>
            <a:r>
              <a:rPr lang="en-US" altLang="en-US" dirty="0"/>
              <a:t> </a:t>
            </a:r>
            <a:r>
              <a:rPr lang="en-US" altLang="en-US" dirty="0" err="1"/>
              <a:t>skal</a:t>
            </a:r>
            <a:r>
              <a:rPr lang="en-US" altLang="en-US" dirty="0"/>
              <a:t> </a:t>
            </a:r>
            <a:r>
              <a:rPr lang="en-US" altLang="en-US" dirty="0" err="1"/>
              <a:t>tilbage</a:t>
            </a:r>
            <a:r>
              <a:rPr lang="en-US" altLang="en-US" dirty="0"/>
              <a:t> </a:t>
            </a:r>
            <a:r>
              <a:rPr lang="en-US" altLang="en-US" dirty="0" err="1"/>
              <a:t>til</a:t>
            </a:r>
            <a:r>
              <a:rPr lang="en-US" altLang="en-US" dirty="0"/>
              <a:t> product backlog</a:t>
            </a:r>
            <a:endParaRPr lang="da-DK" altLang="en-US" dirty="0"/>
          </a:p>
          <a:p>
            <a:pPr marL="698500">
              <a:lnSpc>
                <a:spcPct val="80000"/>
              </a:lnSpc>
            </a:pPr>
            <a:r>
              <a:rPr lang="da-DK" altLang="en-US" dirty="0"/>
              <a:t>Er ikke en afrapportering til product </a:t>
            </a:r>
            <a:r>
              <a:rPr lang="da-DK" altLang="en-US" dirty="0" err="1"/>
              <a:t>owner</a:t>
            </a:r>
            <a:r>
              <a:rPr lang="da-DK" altLang="en-US" dirty="0"/>
              <a:t>, mere en opsamling og evt. status til stakeholders</a:t>
            </a:r>
          </a:p>
          <a:p>
            <a:pPr marL="698500">
              <a:lnSpc>
                <a:spcPct val="80000"/>
              </a:lnSpc>
            </a:pPr>
            <a:endParaRPr lang="da-DK" altLang="en-US" dirty="0"/>
          </a:p>
          <a:p>
            <a:pPr marL="698500">
              <a:lnSpc>
                <a:spcPct val="80000"/>
              </a:lnSpc>
            </a:pPr>
            <a:r>
              <a:rPr lang="da-DK" dirty="0"/>
              <a:t>Resultatet af Sprint Review er en revideret Product </a:t>
            </a:r>
            <a:r>
              <a:rPr lang="da-DK" dirty="0" err="1"/>
              <a:t>Backlog</a:t>
            </a:r>
            <a:endParaRPr lang="da-DK" altLang="en-US" dirty="0"/>
          </a:p>
          <a:p>
            <a:pPr marL="355600" indent="0">
              <a:lnSpc>
                <a:spcPct val="80000"/>
              </a:lnSpc>
              <a:buNone/>
            </a:pPr>
            <a:endParaRPr lang="en-US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Sprint review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50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724330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0475164D-620D-4476-A4B4-11DC3BE09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682" y="1340768"/>
            <a:ext cx="8919162" cy="4525959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Sprint </a:t>
            </a:r>
            <a:r>
              <a:rPr lang="en-US" dirty="0"/>
              <a:t>retrospective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51</a:t>
            </a:fld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5761BA-427D-4595-8469-5C0578FAA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060848"/>
            <a:ext cx="5939814" cy="28115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F5453C14-1AED-4CF9-8719-55C0CE62A45E}"/>
              </a:ext>
            </a:extLst>
          </p:cNvPr>
          <p:cNvSpPr/>
          <p:nvPr/>
        </p:nvSpPr>
        <p:spPr>
          <a:xfrm>
            <a:off x="3779912" y="1988840"/>
            <a:ext cx="792088" cy="775568"/>
          </a:xfrm>
          <a:prstGeom prst="ellipse">
            <a:avLst/>
          </a:prstGeom>
          <a:solidFill>
            <a:srgbClr val="4F81BD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07059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0475164D-620D-4476-A4B4-11DC3BE09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682" y="1340769"/>
            <a:ext cx="8919162" cy="4032448"/>
          </a:xfrm>
        </p:spPr>
        <p:txBody>
          <a:bodyPr/>
          <a:lstStyle/>
          <a:p>
            <a:pPr marL="698500">
              <a:lnSpc>
                <a:spcPct val="80000"/>
              </a:lnSpc>
            </a:pPr>
            <a:r>
              <a:rPr lang="da-DK" altLang="en-US" dirty="0"/>
              <a:t>En evaluering omkring processen og teamets performance.</a:t>
            </a:r>
          </a:p>
          <a:p>
            <a:pPr marL="698500">
              <a:lnSpc>
                <a:spcPct val="80000"/>
              </a:lnSpc>
            </a:pPr>
            <a:r>
              <a:rPr lang="da-DK" altLang="en-US" dirty="0"/>
              <a:t>Kun </a:t>
            </a:r>
            <a:r>
              <a:rPr lang="da-DK" altLang="en-US" dirty="0" err="1"/>
              <a:t>scrum</a:t>
            </a:r>
            <a:r>
              <a:rPr lang="da-DK" altLang="en-US" dirty="0"/>
              <a:t> team</a:t>
            </a:r>
          </a:p>
          <a:p>
            <a:pPr marL="698500">
              <a:lnSpc>
                <a:spcPct val="80000"/>
              </a:lnSpc>
            </a:pPr>
            <a:r>
              <a:rPr lang="da-DK" altLang="en-US" dirty="0"/>
              <a:t>Alle skal have mulighed for at blive hørt.</a:t>
            </a:r>
          </a:p>
          <a:p>
            <a:pPr marL="355600" indent="0">
              <a:lnSpc>
                <a:spcPct val="80000"/>
              </a:lnSpc>
              <a:buNone/>
            </a:pPr>
            <a:endParaRPr lang="en-US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Sprint </a:t>
            </a:r>
            <a:r>
              <a:rPr lang="en-US" dirty="0"/>
              <a:t>retrospective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52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92058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="" xmlns:a16="http://schemas.microsoft.com/office/drawing/2014/main" id="{A98A75CE-9FF0-49D9-9BD4-D8B6F998B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9244" y="1628800"/>
            <a:ext cx="8372475" cy="3181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B7B0D-E0A8-4EF7-B2B9-FC21491B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Sprint </a:t>
            </a:r>
            <a:r>
              <a:rPr lang="en-US" dirty="0"/>
              <a:t>retrospective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583FF-79BE-43CD-A95B-28CCEB49E6A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53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16842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ctrTitle"/>
          </p:nvPr>
        </p:nvSpPr>
        <p:spPr>
          <a:xfrm>
            <a:off x="539552" y="404664"/>
            <a:ext cx="7772400" cy="1470026"/>
          </a:xfrm>
        </p:spPr>
        <p:txBody>
          <a:bodyPr/>
          <a:lstStyle/>
          <a:p>
            <a:pPr lvl="0"/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kerne</a:t>
            </a:r>
            <a:r>
              <a:rPr lang="en-US" dirty="0"/>
              <a:t> </a:t>
            </a:r>
            <a:r>
              <a:rPr lang="en-US" dirty="0" err="1"/>
              <a:t>elementerne</a:t>
            </a:r>
            <a:r>
              <a:rPr lang="en-US" dirty="0"/>
              <a:t> I scrum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876256" y="6245223"/>
            <a:ext cx="2133596" cy="476246"/>
          </a:xfrm>
        </p:spPr>
        <p:txBody>
          <a:bodyPr/>
          <a:lstStyle/>
          <a:p>
            <a:pPr lvl="0"/>
            <a:fld id="{C650BBD8-55B6-487E-80EE-9C04E6D7F515}" type="slidenum">
              <a:rPr lang="en-GB" smtClean="0"/>
              <a:t>54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845" y="2201664"/>
            <a:ext cx="5939814" cy="281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281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5E1197-4C04-46B0-BA17-3FDED94E5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CE0A35-91F7-4A99-A00C-937A17461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a-DK" dirty="0" smtClean="0"/>
              <a:t>&lt;/Begivenheder&gt;</a:t>
            </a:r>
            <a:endParaRPr lang="da-DK" dirty="0"/>
          </a:p>
          <a:p>
            <a:pPr marL="0" indent="0" algn="ctr">
              <a:buNone/>
            </a:pPr>
            <a:endParaRPr lang="da-DK" dirty="0"/>
          </a:p>
          <a:p>
            <a:pPr marL="0" indent="0" algn="ctr">
              <a:buNone/>
            </a:pPr>
            <a:r>
              <a:rPr lang="da-DK" dirty="0"/>
              <a:t>?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6C480B7-F00C-495F-8204-BB4CD4E23807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55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207670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Summen</a:t>
            </a:r>
            <a:r>
              <a:rPr lang="en-US" dirty="0" smtClean="0"/>
              <a:t>/</a:t>
            </a:r>
            <a:r>
              <a:rPr lang="en-US" dirty="0" err="1" smtClean="0"/>
              <a:t>Værdier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uk-UA" smtClean="0"/>
              <a:t>56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455" y="1738095"/>
            <a:ext cx="603108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441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ctrTitle"/>
          </p:nvPr>
        </p:nvSpPr>
        <p:spPr>
          <a:xfrm>
            <a:off x="539552" y="-315416"/>
            <a:ext cx="7772400" cy="1470026"/>
          </a:xfrm>
        </p:spPr>
        <p:txBody>
          <a:bodyPr/>
          <a:lstStyle/>
          <a:p>
            <a:pPr lvl="0"/>
            <a:r>
              <a:rPr lang="en-US" dirty="0"/>
              <a:t>Lad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prøve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876256" y="6245223"/>
            <a:ext cx="2133596" cy="476246"/>
          </a:xfrm>
        </p:spPr>
        <p:txBody>
          <a:bodyPr/>
          <a:lstStyle/>
          <a:p>
            <a:pPr lvl="0"/>
            <a:fld id="{C650BBD8-55B6-487E-80EE-9C04E6D7F515}" type="slidenum">
              <a:rPr lang="en-GB" smtClean="0"/>
              <a:t>57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4ED789A7-4F92-48C6-A31A-73FE3A7EE581}"/>
              </a:ext>
            </a:extLst>
          </p:cNvPr>
          <p:cNvSpPr txBox="1">
            <a:spLocks/>
          </p:cNvSpPr>
          <p:nvPr/>
        </p:nvSpPr>
        <p:spPr>
          <a:xfrm>
            <a:off x="0" y="434506"/>
            <a:ext cx="8919162" cy="58107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None/>
              <a:tabLst/>
              <a:defRPr lang="en-US" sz="3200" b="0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–"/>
              <a:tabLst/>
              <a:defRPr lang="da-DK" sz="2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  <a:tabLst/>
              <a:defRPr lang="da-DK" sz="24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–"/>
              <a:tabLst/>
              <a:defRPr lang="da-DK" sz="20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»"/>
              <a:tabLst/>
              <a:defRPr lang="da-DK" sz="20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5pPr>
          </a:lstStyle>
          <a:p>
            <a:r>
              <a:rPr lang="da-DK" dirty="0"/>
              <a:t>Opgaven: Lav den brochure.</a:t>
            </a:r>
          </a:p>
          <a:p>
            <a:endParaRPr lang="da-DK" dirty="0"/>
          </a:p>
          <a:p>
            <a:r>
              <a:rPr lang="da-DK" dirty="0"/>
              <a:t>En dag er 4 minutter, et sprint er 3 dage</a:t>
            </a:r>
          </a:p>
          <a:p>
            <a:r>
              <a:rPr lang="da-DK" dirty="0"/>
              <a:t>Inden sprint start laver vi </a:t>
            </a:r>
            <a:r>
              <a:rPr lang="da-DK" dirty="0" err="1"/>
              <a:t>planning</a:t>
            </a:r>
            <a:r>
              <a:rPr lang="da-DK" dirty="0"/>
              <a:t>,</a:t>
            </a:r>
          </a:p>
          <a:p>
            <a:r>
              <a:rPr lang="da-DK" dirty="0"/>
              <a:t>mellem hver dag er der </a:t>
            </a:r>
            <a:r>
              <a:rPr lang="da-DK" dirty="0" err="1"/>
              <a:t>daily</a:t>
            </a:r>
            <a:r>
              <a:rPr lang="da-DK" dirty="0"/>
              <a:t> </a:t>
            </a:r>
            <a:r>
              <a:rPr lang="da-DK" dirty="0" err="1"/>
              <a:t>scrum</a:t>
            </a:r>
            <a:r>
              <a:rPr lang="da-DK" dirty="0"/>
              <a:t>.</a:t>
            </a:r>
          </a:p>
          <a:p>
            <a:r>
              <a:rPr lang="da-DK" dirty="0"/>
              <a:t>Efter sprint er der demo og retrospektive.</a:t>
            </a:r>
          </a:p>
          <a:p>
            <a:pPr marL="514350" indent="-514350">
              <a:buAutoNum type="arabicPeriod"/>
            </a:pPr>
            <a:endParaRPr lang="da-DK" dirty="0"/>
          </a:p>
          <a:p>
            <a:pPr algn="l"/>
            <a:r>
              <a:rPr lang="da-DK" sz="1800" dirty="0"/>
              <a:t>Brug google og dit</a:t>
            </a:r>
          </a:p>
          <a:p>
            <a:pPr algn="l"/>
            <a:r>
              <a:rPr lang="da-DK" sz="1800" dirty="0"/>
              <a:t>favorit tekst </a:t>
            </a:r>
          </a:p>
          <a:p>
            <a:pPr algn="l"/>
            <a:r>
              <a:rPr lang="da-DK" sz="1800" dirty="0"/>
              <a:t>behandlingsprogram.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8E08661-EDFE-4774-9D62-D78043827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4001864"/>
            <a:ext cx="5939814" cy="281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548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ctrTitle"/>
          </p:nvPr>
        </p:nvSpPr>
        <p:spPr>
          <a:xfrm>
            <a:off x="539552" y="-315416"/>
            <a:ext cx="7772400" cy="1470026"/>
          </a:xfrm>
        </p:spPr>
        <p:txBody>
          <a:bodyPr/>
          <a:lstStyle/>
          <a:p>
            <a:pPr lvl="0"/>
            <a:r>
              <a:rPr lang="en-US" dirty="0"/>
              <a:t>Burndown chart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4ED789A7-4F92-48C6-A31A-73FE3A7EE581}"/>
              </a:ext>
            </a:extLst>
          </p:cNvPr>
          <p:cNvSpPr txBox="1">
            <a:spLocks/>
          </p:cNvSpPr>
          <p:nvPr/>
        </p:nvSpPr>
        <p:spPr>
          <a:xfrm>
            <a:off x="0" y="1052736"/>
            <a:ext cx="8919162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None/>
              <a:tabLst/>
              <a:defRPr lang="en-US" sz="3200" b="0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–"/>
              <a:tabLst/>
              <a:defRPr lang="da-DK" sz="2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  <a:tabLst/>
              <a:defRPr lang="da-DK" sz="24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–"/>
              <a:tabLst/>
              <a:defRPr lang="da-DK" sz="20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»"/>
              <a:tabLst/>
              <a:defRPr lang="da-DK" sz="20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5pPr>
          </a:lstStyle>
          <a:p>
            <a:r>
              <a:rPr lang="da-DK" dirty="0"/>
              <a:t>En graf der beskriver hvor langt vi er i sprintet.</a:t>
            </a:r>
          </a:p>
          <a:p>
            <a:r>
              <a:rPr lang="da-DK" dirty="0"/>
              <a:t>Vedligeholdes af </a:t>
            </a:r>
            <a:r>
              <a:rPr lang="da-DK" dirty="0" err="1"/>
              <a:t>Scrum</a:t>
            </a:r>
            <a:r>
              <a:rPr lang="da-DK" dirty="0"/>
              <a:t> Master efter </a:t>
            </a:r>
            <a:r>
              <a:rPr lang="da-DK" dirty="0" err="1"/>
              <a:t>daily</a:t>
            </a:r>
            <a:r>
              <a:rPr lang="da-DK" dirty="0"/>
              <a:t> </a:t>
            </a:r>
            <a:r>
              <a:rPr lang="da-DK" dirty="0" err="1"/>
              <a:t>scrum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Delta Y er </a:t>
            </a:r>
            <a:r>
              <a:rPr lang="da-DK" dirty="0" err="1"/>
              <a:t>velocity</a:t>
            </a:r>
            <a:endParaRPr lang="da-DK" dirty="0"/>
          </a:p>
          <a:p>
            <a:endParaRPr lang="da-DK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96554636-2B17-4D77-A594-7F7C5B6514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8554394"/>
              </p:ext>
            </p:extLst>
          </p:nvPr>
        </p:nvGraphicFramePr>
        <p:xfrm>
          <a:off x="1797534" y="1988840"/>
          <a:ext cx="5256436" cy="3163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8170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D40F2C-281D-4288-8922-72F2C7C43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274640"/>
            <a:ext cx="8229600" cy="1143000"/>
          </a:xfrm>
        </p:spPr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B1B6682-D6A4-4B3B-9872-119FD59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A5C5A9-040C-4156-B0A4-D5007DEA5E34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5845099" y="6303018"/>
            <a:ext cx="2133596" cy="476246"/>
          </a:xfrm>
        </p:spPr>
        <p:txBody>
          <a:bodyPr/>
          <a:lstStyle/>
          <a:p>
            <a:pPr lvl="0" algn="ctr"/>
            <a:fld id="{5D3FCDE9-8FE6-438E-976A-39FBE98100A6}" type="slidenum">
              <a:rPr lang="x-none" smtClean="0"/>
              <a:pPr lvl="0" algn="ctr"/>
              <a:t>59</a:t>
            </a:fld>
            <a:endParaRPr lang="x-none"/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D3310828-016D-4076-87E3-B78AC11893B2}"/>
              </a:ext>
            </a:extLst>
          </p:cNvPr>
          <p:cNvSpPr>
            <a:spLocks/>
          </p:cNvSpPr>
          <p:nvPr/>
        </p:nvSpPr>
        <p:spPr bwMode="auto">
          <a:xfrm>
            <a:off x="755576" y="3278832"/>
            <a:ext cx="7632700" cy="4038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8E8E8E"/>
            </a:solidFill>
            <a:miter lim="800000"/>
            <a:headEnd/>
            <a:tailEnd/>
          </a:ln>
          <a:effectLst>
            <a:outerShdw blurRad="76200" dist="50800" dir="21480060" algn="ctr" rotWithShape="0">
              <a:schemeClr val="bg2">
                <a:alpha val="39998"/>
              </a:schemeClr>
            </a:outerShdw>
          </a:effectLst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2B58D26F-8135-4846-8B1F-61FC3F7FC8D3}"/>
              </a:ext>
            </a:extLst>
          </p:cNvPr>
          <p:cNvSpPr>
            <a:spLocks/>
          </p:cNvSpPr>
          <p:nvPr/>
        </p:nvSpPr>
        <p:spPr bwMode="auto">
          <a:xfrm rot="16200000">
            <a:off x="-285824" y="4936182"/>
            <a:ext cx="2844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300">
                <a:solidFill>
                  <a:schemeClr val="tx1"/>
                </a:solidFill>
              </a:rPr>
              <a:t>Hours</a:t>
            </a:r>
          </a:p>
        </p:txBody>
      </p:sp>
      <p:sp>
        <p:nvSpPr>
          <p:cNvPr id="7" name="Line 4">
            <a:extLst>
              <a:ext uri="{FF2B5EF4-FFF2-40B4-BE49-F238E27FC236}">
                <a16:creationId xmlns="" xmlns:a16="http://schemas.microsoft.com/office/drawing/2014/main" id="{842F5C9B-4E1D-4EB1-A126-72A29093E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2376" y="5933132"/>
            <a:ext cx="5994400" cy="0"/>
          </a:xfrm>
          <a:prstGeom prst="line">
            <a:avLst/>
          </a:prstGeom>
          <a:noFill/>
          <a:ln w="25400">
            <a:solidFill>
              <a:srgbClr val="577AB1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x-none"/>
          </a:p>
        </p:txBody>
      </p:sp>
      <p:sp>
        <p:nvSpPr>
          <p:cNvPr id="8" name="Line 5">
            <a:extLst>
              <a:ext uri="{FF2B5EF4-FFF2-40B4-BE49-F238E27FC236}">
                <a16:creationId xmlns="" xmlns:a16="http://schemas.microsoft.com/office/drawing/2014/main" id="{98AD50BC-82BB-41C6-A52F-AF51830D7F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2376" y="4294832"/>
            <a:ext cx="5994400" cy="0"/>
          </a:xfrm>
          <a:prstGeom prst="line">
            <a:avLst/>
          </a:prstGeom>
          <a:noFill/>
          <a:ln w="25400">
            <a:solidFill>
              <a:srgbClr val="577AB1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x-none"/>
          </a:p>
        </p:txBody>
      </p:sp>
      <p:sp>
        <p:nvSpPr>
          <p:cNvPr id="9" name="Line 6">
            <a:extLst>
              <a:ext uri="{FF2B5EF4-FFF2-40B4-BE49-F238E27FC236}">
                <a16:creationId xmlns="" xmlns:a16="http://schemas.microsoft.com/office/drawing/2014/main" id="{B95674BB-62F9-4445-9E95-2795778F65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2376" y="4840932"/>
            <a:ext cx="5994400" cy="0"/>
          </a:xfrm>
          <a:prstGeom prst="line">
            <a:avLst/>
          </a:prstGeom>
          <a:noFill/>
          <a:ln w="25400">
            <a:solidFill>
              <a:srgbClr val="577AB1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x-none"/>
          </a:p>
        </p:txBody>
      </p:sp>
      <p:sp>
        <p:nvSpPr>
          <p:cNvPr id="10" name="Line 7">
            <a:extLst>
              <a:ext uri="{FF2B5EF4-FFF2-40B4-BE49-F238E27FC236}">
                <a16:creationId xmlns="" xmlns:a16="http://schemas.microsoft.com/office/drawing/2014/main" id="{0B2F1A61-AD9F-40F8-A972-DD0DB5340B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2376" y="5387032"/>
            <a:ext cx="5994400" cy="0"/>
          </a:xfrm>
          <a:prstGeom prst="line">
            <a:avLst/>
          </a:prstGeom>
          <a:noFill/>
          <a:ln w="25400">
            <a:solidFill>
              <a:srgbClr val="577AB1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x-none"/>
          </a:p>
        </p:txBody>
      </p:sp>
      <p:sp>
        <p:nvSpPr>
          <p:cNvPr id="11" name="Line 8">
            <a:extLst>
              <a:ext uri="{FF2B5EF4-FFF2-40B4-BE49-F238E27FC236}">
                <a16:creationId xmlns="" xmlns:a16="http://schemas.microsoft.com/office/drawing/2014/main" id="{58ABCE9E-1FAD-441E-A7CD-204C3FC1048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2376" y="6479232"/>
            <a:ext cx="5994400" cy="0"/>
          </a:xfrm>
          <a:prstGeom prst="line">
            <a:avLst/>
          </a:prstGeom>
          <a:noFill/>
          <a:ln w="25400">
            <a:solidFill>
              <a:srgbClr val="577AB1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x-none"/>
          </a:p>
        </p:txBody>
      </p:sp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500CB9BD-28A6-4AAE-9C50-04782EB079A3}"/>
              </a:ext>
            </a:extLst>
          </p:cNvPr>
          <p:cNvSpPr>
            <a:spLocks/>
          </p:cNvSpPr>
          <p:nvPr/>
        </p:nvSpPr>
        <p:spPr bwMode="auto">
          <a:xfrm>
            <a:off x="1225476" y="4085282"/>
            <a:ext cx="5461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30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="" xmlns:a16="http://schemas.microsoft.com/office/drawing/2014/main" id="{11B112F5-4FAC-4E4D-8112-14E9F11377E7}"/>
              </a:ext>
            </a:extLst>
          </p:cNvPr>
          <p:cNvSpPr>
            <a:spLocks/>
          </p:cNvSpPr>
          <p:nvPr/>
        </p:nvSpPr>
        <p:spPr bwMode="auto">
          <a:xfrm>
            <a:off x="1225476" y="4631382"/>
            <a:ext cx="5461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30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="" xmlns:a16="http://schemas.microsoft.com/office/drawing/2014/main" id="{078B0F12-1DA0-4C97-AE03-63DA527BE321}"/>
              </a:ext>
            </a:extLst>
          </p:cNvPr>
          <p:cNvSpPr>
            <a:spLocks/>
          </p:cNvSpPr>
          <p:nvPr/>
        </p:nvSpPr>
        <p:spPr bwMode="auto">
          <a:xfrm>
            <a:off x="1225476" y="5177482"/>
            <a:ext cx="5461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30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="" xmlns:a16="http://schemas.microsoft.com/office/drawing/2014/main" id="{C5EAB7E2-3A12-40EA-A0FF-43729652D1ED}"/>
              </a:ext>
            </a:extLst>
          </p:cNvPr>
          <p:cNvSpPr>
            <a:spLocks/>
          </p:cNvSpPr>
          <p:nvPr/>
        </p:nvSpPr>
        <p:spPr bwMode="auto">
          <a:xfrm>
            <a:off x="1225476" y="5723582"/>
            <a:ext cx="5461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30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="" xmlns:a16="http://schemas.microsoft.com/office/drawing/2014/main" id="{E3962800-C834-42EF-8502-3388EDFD5542}"/>
              </a:ext>
            </a:extLst>
          </p:cNvPr>
          <p:cNvSpPr>
            <a:spLocks/>
          </p:cNvSpPr>
          <p:nvPr/>
        </p:nvSpPr>
        <p:spPr bwMode="auto">
          <a:xfrm>
            <a:off x="1225476" y="6244282"/>
            <a:ext cx="5461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3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="" xmlns:a16="http://schemas.microsoft.com/office/drawing/2014/main" id="{569AFF2E-21C0-40FE-8653-B5582ED5FD0D}"/>
              </a:ext>
            </a:extLst>
          </p:cNvPr>
          <p:cNvSpPr>
            <a:spLocks/>
          </p:cNvSpPr>
          <p:nvPr/>
        </p:nvSpPr>
        <p:spPr bwMode="auto">
          <a:xfrm>
            <a:off x="1936676" y="6422082"/>
            <a:ext cx="660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300">
                <a:solidFill>
                  <a:schemeClr val="tx1"/>
                </a:solidFill>
              </a:rPr>
              <a:t>Mon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="" xmlns:a16="http://schemas.microsoft.com/office/drawing/2014/main" id="{DBEBB661-1166-44A3-9273-6DFD4693B992}"/>
              </a:ext>
            </a:extLst>
          </p:cNvPr>
          <p:cNvSpPr>
            <a:spLocks/>
          </p:cNvSpPr>
          <p:nvPr/>
        </p:nvSpPr>
        <p:spPr bwMode="auto">
          <a:xfrm>
            <a:off x="3143176" y="6422082"/>
            <a:ext cx="660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300">
                <a:solidFill>
                  <a:schemeClr val="tx1"/>
                </a:solidFill>
              </a:rPr>
              <a:t>Tue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="" xmlns:a16="http://schemas.microsoft.com/office/drawing/2014/main" id="{33925B7B-A7FD-4037-953A-2DA9C564B070}"/>
              </a:ext>
            </a:extLst>
          </p:cNvPr>
          <p:cNvSpPr>
            <a:spLocks/>
          </p:cNvSpPr>
          <p:nvPr/>
        </p:nvSpPr>
        <p:spPr bwMode="auto">
          <a:xfrm>
            <a:off x="4349676" y="6422082"/>
            <a:ext cx="660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300">
                <a:solidFill>
                  <a:schemeClr val="tx1"/>
                </a:solidFill>
              </a:rPr>
              <a:t>Wed</a:t>
            </a:r>
          </a:p>
        </p:txBody>
      </p:sp>
      <p:sp>
        <p:nvSpPr>
          <p:cNvPr id="20" name="Rectangle 17">
            <a:extLst>
              <a:ext uri="{FF2B5EF4-FFF2-40B4-BE49-F238E27FC236}">
                <a16:creationId xmlns="" xmlns:a16="http://schemas.microsoft.com/office/drawing/2014/main" id="{FC524A29-F244-4604-A8C2-8113A08AF74B}"/>
              </a:ext>
            </a:extLst>
          </p:cNvPr>
          <p:cNvSpPr>
            <a:spLocks/>
          </p:cNvSpPr>
          <p:nvPr/>
        </p:nvSpPr>
        <p:spPr bwMode="auto">
          <a:xfrm>
            <a:off x="5556176" y="6422082"/>
            <a:ext cx="660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300">
                <a:solidFill>
                  <a:schemeClr val="tx1"/>
                </a:solidFill>
              </a:rPr>
              <a:t>Thu</a:t>
            </a:r>
          </a:p>
        </p:txBody>
      </p:sp>
      <p:sp>
        <p:nvSpPr>
          <p:cNvPr id="21" name="Rectangle 18">
            <a:extLst>
              <a:ext uri="{FF2B5EF4-FFF2-40B4-BE49-F238E27FC236}">
                <a16:creationId xmlns="" xmlns:a16="http://schemas.microsoft.com/office/drawing/2014/main" id="{67E50F99-81FC-4C3D-82FB-0D6002F2D7F1}"/>
              </a:ext>
            </a:extLst>
          </p:cNvPr>
          <p:cNvSpPr>
            <a:spLocks/>
          </p:cNvSpPr>
          <p:nvPr/>
        </p:nvSpPr>
        <p:spPr bwMode="auto">
          <a:xfrm>
            <a:off x="6762676" y="6422082"/>
            <a:ext cx="660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300">
                <a:solidFill>
                  <a:schemeClr val="tx1"/>
                </a:solidFill>
              </a:rPr>
              <a:t>Fri</a:t>
            </a:r>
          </a:p>
        </p:txBody>
      </p:sp>
      <p:sp>
        <p:nvSpPr>
          <p:cNvPr id="22" name="Rectangle 19">
            <a:extLst>
              <a:ext uri="{FF2B5EF4-FFF2-40B4-BE49-F238E27FC236}">
                <a16:creationId xmlns="" xmlns:a16="http://schemas.microsoft.com/office/drawing/2014/main" id="{7E04A19C-003E-4C79-AA45-DA896EC3F9CC}"/>
              </a:ext>
            </a:extLst>
          </p:cNvPr>
          <p:cNvSpPr>
            <a:spLocks/>
          </p:cNvSpPr>
          <p:nvPr/>
        </p:nvSpPr>
        <p:spPr bwMode="auto">
          <a:xfrm>
            <a:off x="204788" y="228600"/>
            <a:ext cx="3683000" cy="495300"/>
          </a:xfrm>
          <a:prstGeom prst="rect">
            <a:avLst/>
          </a:prstGeom>
          <a:solidFill>
            <a:srgbClr val="3C88DC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114300" dist="63500" dir="2700000" algn="ctr" rotWithShape="0">
              <a:schemeClr val="bg2">
                <a:alpha val="29999"/>
              </a:schemeClr>
            </a:outerShdw>
          </a:effectLst>
        </p:spPr>
        <p:txBody>
          <a:bodyPr lIns="0" tIns="0" rIns="0" bIns="0" anchor="ctr"/>
          <a:lstStyle/>
          <a:p>
            <a:pPr algn="ctr" eaLnBrk="1" hangingPunct="1">
              <a:tabLst>
                <a:tab pos="1066800" algn="l"/>
              </a:tabLst>
              <a:defRPr/>
            </a:pPr>
            <a:r>
              <a:rPr lang="en-US" sz="3100" dirty="0" err="1">
                <a:solidFill>
                  <a:srgbClr val="FFFFFF"/>
                </a:solidFill>
                <a:latin typeface="Gill Sans" pitchFamily="80" charset="0"/>
                <a:ea typeface="Gill Sans" pitchFamily="80" charset="0"/>
                <a:cs typeface="Gill Sans" pitchFamily="80" charset="0"/>
                <a:sym typeface="Gill Sans" pitchFamily="80" charset="0"/>
              </a:rPr>
              <a:t>Opgaver</a:t>
            </a:r>
            <a:endParaRPr lang="en-US" sz="3100" dirty="0">
              <a:solidFill>
                <a:srgbClr val="FFFFFF"/>
              </a:solidFill>
              <a:latin typeface="Gill Sans" pitchFamily="80" charset="0"/>
              <a:ea typeface="Gill Sans" pitchFamily="80" charset="0"/>
              <a:cs typeface="Gill Sans" pitchFamily="80" charset="0"/>
              <a:sym typeface="Gill Sans" pitchFamily="80" charset="0"/>
            </a:endParaRPr>
          </a:p>
        </p:txBody>
      </p:sp>
      <p:sp>
        <p:nvSpPr>
          <p:cNvPr id="23" name="Rectangle 20">
            <a:extLst>
              <a:ext uri="{FF2B5EF4-FFF2-40B4-BE49-F238E27FC236}">
                <a16:creationId xmlns="" xmlns:a16="http://schemas.microsoft.com/office/drawing/2014/main" id="{9C6AD0D6-ED5C-4304-8630-32F8323FD3F2}"/>
              </a:ext>
            </a:extLst>
          </p:cNvPr>
          <p:cNvSpPr>
            <a:spLocks/>
          </p:cNvSpPr>
          <p:nvPr/>
        </p:nvSpPr>
        <p:spPr bwMode="auto">
          <a:xfrm>
            <a:off x="204788" y="723900"/>
            <a:ext cx="3683000" cy="4953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63500" tIns="63500" rIns="63500" bIns="6350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eaLnBrk="1" hangingPunct="1"/>
            <a:r>
              <a:rPr lang="en-US" altLang="en-US" sz="2600" dirty="0" err="1">
                <a:solidFill>
                  <a:schemeClr val="tx1"/>
                </a:solidFill>
              </a:rPr>
              <a:t>Udvikle</a:t>
            </a:r>
            <a:r>
              <a:rPr lang="en-US" altLang="en-US" sz="2600" dirty="0">
                <a:solidFill>
                  <a:schemeClr val="tx1"/>
                </a:solidFill>
              </a:rPr>
              <a:t> </a:t>
            </a:r>
            <a:r>
              <a:rPr lang="en-US" altLang="en-US" sz="2600" dirty="0" err="1">
                <a:solidFill>
                  <a:schemeClr val="tx1"/>
                </a:solidFill>
              </a:rPr>
              <a:t>brugergrænseflad</a:t>
            </a:r>
            <a:endParaRPr lang="en-US" altLang="en-US" sz="2600" dirty="0">
              <a:solidFill>
                <a:schemeClr val="tx1"/>
              </a:solidFill>
            </a:endParaRPr>
          </a:p>
        </p:txBody>
      </p:sp>
      <p:sp>
        <p:nvSpPr>
          <p:cNvPr id="24" name="Rectangle 21">
            <a:extLst>
              <a:ext uri="{FF2B5EF4-FFF2-40B4-BE49-F238E27FC236}">
                <a16:creationId xmlns="" xmlns:a16="http://schemas.microsoft.com/office/drawing/2014/main" id="{DB2AEB6B-B91A-40C3-BE8E-059CF38109DD}"/>
              </a:ext>
            </a:extLst>
          </p:cNvPr>
          <p:cNvSpPr>
            <a:spLocks/>
          </p:cNvSpPr>
          <p:nvPr/>
        </p:nvSpPr>
        <p:spPr bwMode="auto">
          <a:xfrm>
            <a:off x="204788" y="1219200"/>
            <a:ext cx="3683000" cy="4953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63500" tIns="63500" rIns="63500" bIns="6350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eaLnBrk="1" hangingPunct="1"/>
            <a:r>
              <a:rPr lang="en-US" altLang="en-US" sz="2600">
                <a:solidFill>
                  <a:schemeClr val="tx1"/>
                </a:solidFill>
              </a:rPr>
              <a:t>Udvikle middle tier</a:t>
            </a:r>
          </a:p>
        </p:txBody>
      </p:sp>
      <p:sp>
        <p:nvSpPr>
          <p:cNvPr id="25" name="Rectangle 22">
            <a:extLst>
              <a:ext uri="{FF2B5EF4-FFF2-40B4-BE49-F238E27FC236}">
                <a16:creationId xmlns="" xmlns:a16="http://schemas.microsoft.com/office/drawing/2014/main" id="{C73C766D-EA81-4089-992D-34E19DA7C7EF}"/>
              </a:ext>
            </a:extLst>
          </p:cNvPr>
          <p:cNvSpPr>
            <a:spLocks/>
          </p:cNvSpPr>
          <p:nvPr/>
        </p:nvSpPr>
        <p:spPr bwMode="auto">
          <a:xfrm>
            <a:off x="204788" y="1714500"/>
            <a:ext cx="3683000" cy="4953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63500" tIns="63500" rIns="63500" bIns="6350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eaLnBrk="1" hangingPunct="1"/>
            <a:r>
              <a:rPr lang="en-US" altLang="en-US" sz="2600">
                <a:solidFill>
                  <a:schemeClr val="tx1"/>
                </a:solidFill>
              </a:rPr>
              <a:t>Test middle tier</a:t>
            </a:r>
          </a:p>
        </p:txBody>
      </p:sp>
      <p:sp>
        <p:nvSpPr>
          <p:cNvPr id="26" name="Rectangle 23">
            <a:extLst>
              <a:ext uri="{FF2B5EF4-FFF2-40B4-BE49-F238E27FC236}">
                <a16:creationId xmlns="" xmlns:a16="http://schemas.microsoft.com/office/drawing/2014/main" id="{45E1EF6A-081A-411C-A151-0A9ED589B139}"/>
              </a:ext>
            </a:extLst>
          </p:cNvPr>
          <p:cNvSpPr>
            <a:spLocks/>
          </p:cNvSpPr>
          <p:nvPr/>
        </p:nvSpPr>
        <p:spPr bwMode="auto">
          <a:xfrm>
            <a:off x="204788" y="2209800"/>
            <a:ext cx="3683000" cy="4953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63500" tIns="63500" rIns="63500" bIns="6350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eaLnBrk="1" hangingPunct="1"/>
            <a:r>
              <a:rPr lang="en-US" altLang="en-US" sz="2600" dirty="0" err="1">
                <a:solidFill>
                  <a:schemeClr val="tx1"/>
                </a:solidFill>
              </a:rPr>
              <a:t>Skriv</a:t>
            </a:r>
            <a:r>
              <a:rPr lang="en-US" altLang="en-US" sz="2600" dirty="0">
                <a:solidFill>
                  <a:schemeClr val="tx1"/>
                </a:solidFill>
              </a:rPr>
              <a:t> online </a:t>
            </a:r>
            <a:r>
              <a:rPr lang="en-US" altLang="en-US" sz="2600" dirty="0" err="1">
                <a:solidFill>
                  <a:schemeClr val="tx1"/>
                </a:solidFill>
              </a:rPr>
              <a:t>hjælp</a:t>
            </a:r>
            <a:endParaRPr lang="en-US" altLang="en-US" sz="2600" dirty="0">
              <a:solidFill>
                <a:schemeClr val="tx1"/>
              </a:solidFill>
            </a:endParaRPr>
          </a:p>
        </p:txBody>
      </p:sp>
      <p:sp>
        <p:nvSpPr>
          <p:cNvPr id="27" name="Rectangle 24">
            <a:extLst>
              <a:ext uri="{FF2B5EF4-FFF2-40B4-BE49-F238E27FC236}">
                <a16:creationId xmlns="" xmlns:a16="http://schemas.microsoft.com/office/drawing/2014/main" id="{FEFD82FF-B410-4B5B-85D0-EFE7A44A6A9F}"/>
              </a:ext>
            </a:extLst>
          </p:cNvPr>
          <p:cNvSpPr>
            <a:spLocks/>
          </p:cNvSpPr>
          <p:nvPr/>
        </p:nvSpPr>
        <p:spPr bwMode="auto">
          <a:xfrm>
            <a:off x="3887788" y="228600"/>
            <a:ext cx="1016000" cy="495300"/>
          </a:xfrm>
          <a:prstGeom prst="rect">
            <a:avLst/>
          </a:prstGeom>
          <a:solidFill>
            <a:srgbClr val="3C88DC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114300" dist="63500" dir="2700000" algn="ctr" rotWithShape="0">
              <a:schemeClr val="bg2">
                <a:alpha val="29999"/>
              </a:schemeClr>
            </a:outerShdw>
          </a:effectLst>
        </p:spPr>
        <p:txBody>
          <a:bodyPr lIns="0" tIns="0" rIns="0" bIns="0" anchor="ctr"/>
          <a:lstStyle/>
          <a:p>
            <a:pPr algn="ctr" eaLnBrk="1" hangingPunct="1">
              <a:tabLst>
                <a:tab pos="1066800" algn="l"/>
              </a:tabLst>
              <a:defRPr/>
            </a:pPr>
            <a:r>
              <a:rPr lang="en-US" sz="3100" dirty="0">
                <a:solidFill>
                  <a:srgbClr val="FFFFFF"/>
                </a:solidFill>
                <a:latin typeface="Gill Sans" pitchFamily="80" charset="0"/>
                <a:ea typeface="Gill Sans" pitchFamily="80" charset="0"/>
                <a:cs typeface="Gill Sans" pitchFamily="80" charset="0"/>
                <a:sym typeface="Gill Sans" pitchFamily="80" charset="0"/>
              </a:rPr>
              <a:t>Mon</a:t>
            </a:r>
          </a:p>
        </p:txBody>
      </p:sp>
      <p:sp>
        <p:nvSpPr>
          <p:cNvPr id="28" name="Rectangle 25">
            <a:extLst>
              <a:ext uri="{FF2B5EF4-FFF2-40B4-BE49-F238E27FC236}">
                <a16:creationId xmlns="" xmlns:a16="http://schemas.microsoft.com/office/drawing/2014/main" id="{AA4AFA8C-E2DE-4525-A9F4-D48EE64B4FCA}"/>
              </a:ext>
            </a:extLst>
          </p:cNvPr>
          <p:cNvSpPr>
            <a:spLocks/>
          </p:cNvSpPr>
          <p:nvPr/>
        </p:nvSpPr>
        <p:spPr bwMode="auto">
          <a:xfrm>
            <a:off x="3887788" y="723900"/>
            <a:ext cx="1016000" cy="4953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63500" tIns="63500" rIns="203068" bIns="6350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9" name="Rectangle 26">
            <a:extLst>
              <a:ext uri="{FF2B5EF4-FFF2-40B4-BE49-F238E27FC236}">
                <a16:creationId xmlns="" xmlns:a16="http://schemas.microsoft.com/office/drawing/2014/main" id="{855203D1-DC9A-4F11-A9EB-370166BB38F5}"/>
              </a:ext>
            </a:extLst>
          </p:cNvPr>
          <p:cNvSpPr>
            <a:spLocks/>
          </p:cNvSpPr>
          <p:nvPr/>
        </p:nvSpPr>
        <p:spPr bwMode="auto">
          <a:xfrm>
            <a:off x="3887788" y="1219200"/>
            <a:ext cx="1016000" cy="4953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63500" tIns="63500" rIns="203068" bIns="6350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600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30" name="Rectangle 27">
            <a:extLst>
              <a:ext uri="{FF2B5EF4-FFF2-40B4-BE49-F238E27FC236}">
                <a16:creationId xmlns="" xmlns:a16="http://schemas.microsoft.com/office/drawing/2014/main" id="{433ECB34-CC66-435D-A017-0771DE2B8964}"/>
              </a:ext>
            </a:extLst>
          </p:cNvPr>
          <p:cNvSpPr>
            <a:spLocks/>
          </p:cNvSpPr>
          <p:nvPr/>
        </p:nvSpPr>
        <p:spPr bwMode="auto">
          <a:xfrm>
            <a:off x="3887788" y="1714500"/>
            <a:ext cx="1016000" cy="4953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63500" tIns="63500" rIns="203068" bIns="6350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6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1" name="Rectangle 28">
            <a:extLst>
              <a:ext uri="{FF2B5EF4-FFF2-40B4-BE49-F238E27FC236}">
                <a16:creationId xmlns="" xmlns:a16="http://schemas.microsoft.com/office/drawing/2014/main" id="{C276B6A5-8746-4262-8F60-4F2042569B04}"/>
              </a:ext>
            </a:extLst>
          </p:cNvPr>
          <p:cNvSpPr>
            <a:spLocks/>
          </p:cNvSpPr>
          <p:nvPr/>
        </p:nvSpPr>
        <p:spPr bwMode="auto">
          <a:xfrm>
            <a:off x="3887788" y="2209800"/>
            <a:ext cx="1016000" cy="4953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63500" tIns="63500" rIns="203068" bIns="6350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6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32" name="Rectangle 29">
            <a:extLst>
              <a:ext uri="{FF2B5EF4-FFF2-40B4-BE49-F238E27FC236}">
                <a16:creationId xmlns="" xmlns:a16="http://schemas.microsoft.com/office/drawing/2014/main" id="{63DBDA5C-EC4A-47CB-B9EE-7D0BACC57598}"/>
              </a:ext>
            </a:extLst>
          </p:cNvPr>
          <p:cNvSpPr>
            <a:spLocks/>
          </p:cNvSpPr>
          <p:nvPr/>
        </p:nvSpPr>
        <p:spPr bwMode="auto">
          <a:xfrm>
            <a:off x="4903788" y="228600"/>
            <a:ext cx="1016000" cy="495300"/>
          </a:xfrm>
          <a:prstGeom prst="rect">
            <a:avLst/>
          </a:prstGeom>
          <a:solidFill>
            <a:srgbClr val="3C88DC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114300" dist="63500" dir="2700000" algn="ctr" rotWithShape="0">
              <a:schemeClr val="bg2">
                <a:alpha val="29999"/>
              </a:schemeClr>
            </a:outerShdw>
          </a:effectLst>
        </p:spPr>
        <p:txBody>
          <a:bodyPr lIns="0" tIns="0" rIns="0" bIns="0" anchor="ctr"/>
          <a:lstStyle/>
          <a:p>
            <a:pPr algn="ctr" eaLnBrk="1" hangingPunct="1">
              <a:tabLst>
                <a:tab pos="1066800" algn="l"/>
              </a:tabLst>
              <a:defRPr/>
            </a:pPr>
            <a:r>
              <a:rPr lang="en-US" sz="3100" dirty="0">
                <a:solidFill>
                  <a:srgbClr val="FFFFFF"/>
                </a:solidFill>
                <a:latin typeface="Gill Sans" pitchFamily="80" charset="0"/>
                <a:ea typeface="Gill Sans" pitchFamily="80" charset="0"/>
                <a:cs typeface="Gill Sans" pitchFamily="80" charset="0"/>
                <a:sym typeface="Gill Sans" pitchFamily="80" charset="0"/>
              </a:rPr>
              <a:t>Tues</a:t>
            </a:r>
          </a:p>
        </p:txBody>
      </p:sp>
      <p:sp>
        <p:nvSpPr>
          <p:cNvPr id="33" name="Rectangle 30">
            <a:extLst>
              <a:ext uri="{FF2B5EF4-FFF2-40B4-BE49-F238E27FC236}">
                <a16:creationId xmlns="" xmlns:a16="http://schemas.microsoft.com/office/drawing/2014/main" id="{72FEFF12-EB0E-4BC5-8860-A255399923BE}"/>
              </a:ext>
            </a:extLst>
          </p:cNvPr>
          <p:cNvSpPr>
            <a:spLocks/>
          </p:cNvSpPr>
          <p:nvPr/>
        </p:nvSpPr>
        <p:spPr bwMode="auto">
          <a:xfrm>
            <a:off x="5919788" y="228600"/>
            <a:ext cx="1016000" cy="495300"/>
          </a:xfrm>
          <a:prstGeom prst="rect">
            <a:avLst/>
          </a:prstGeom>
          <a:solidFill>
            <a:srgbClr val="3C88DC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114300" dist="63500" dir="2700000" algn="ctr" rotWithShape="0">
              <a:schemeClr val="bg2">
                <a:alpha val="29999"/>
              </a:schemeClr>
            </a:outerShdw>
          </a:effectLst>
        </p:spPr>
        <p:txBody>
          <a:bodyPr lIns="0" tIns="0" rIns="0" bIns="0" anchor="ctr"/>
          <a:lstStyle/>
          <a:p>
            <a:pPr algn="ctr" eaLnBrk="1" hangingPunct="1">
              <a:tabLst>
                <a:tab pos="1066800" algn="l"/>
              </a:tabLst>
              <a:defRPr/>
            </a:pPr>
            <a:r>
              <a:rPr lang="en-US" sz="3100">
                <a:solidFill>
                  <a:srgbClr val="FFFFFF"/>
                </a:solidFill>
                <a:latin typeface="Gill Sans" pitchFamily="80" charset="0"/>
                <a:ea typeface="Gill Sans" pitchFamily="80" charset="0"/>
                <a:cs typeface="Gill Sans" pitchFamily="80" charset="0"/>
                <a:sym typeface="Gill Sans" pitchFamily="80" charset="0"/>
              </a:rPr>
              <a:t>Wed</a:t>
            </a:r>
          </a:p>
        </p:txBody>
      </p:sp>
      <p:sp>
        <p:nvSpPr>
          <p:cNvPr id="34" name="Rectangle 31">
            <a:extLst>
              <a:ext uri="{FF2B5EF4-FFF2-40B4-BE49-F238E27FC236}">
                <a16:creationId xmlns="" xmlns:a16="http://schemas.microsoft.com/office/drawing/2014/main" id="{2C03A790-1D5E-4AE0-B2C2-9D1904DF82D4}"/>
              </a:ext>
            </a:extLst>
          </p:cNvPr>
          <p:cNvSpPr>
            <a:spLocks/>
          </p:cNvSpPr>
          <p:nvPr/>
        </p:nvSpPr>
        <p:spPr bwMode="auto">
          <a:xfrm>
            <a:off x="6935788" y="228600"/>
            <a:ext cx="1016000" cy="495300"/>
          </a:xfrm>
          <a:prstGeom prst="rect">
            <a:avLst/>
          </a:prstGeom>
          <a:solidFill>
            <a:srgbClr val="3C88DC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114300" dist="63500" dir="2700000" algn="ctr" rotWithShape="0">
              <a:schemeClr val="bg2">
                <a:alpha val="29999"/>
              </a:schemeClr>
            </a:outerShdw>
          </a:effectLst>
        </p:spPr>
        <p:txBody>
          <a:bodyPr lIns="0" tIns="0" rIns="0" bIns="0" anchor="ctr"/>
          <a:lstStyle/>
          <a:p>
            <a:pPr algn="ctr" eaLnBrk="1" hangingPunct="1">
              <a:tabLst>
                <a:tab pos="1066800" algn="l"/>
              </a:tabLst>
              <a:defRPr/>
            </a:pPr>
            <a:r>
              <a:rPr lang="en-US" sz="3100">
                <a:solidFill>
                  <a:srgbClr val="FFFFFF"/>
                </a:solidFill>
                <a:latin typeface="Gill Sans" pitchFamily="80" charset="0"/>
                <a:ea typeface="Gill Sans" pitchFamily="80" charset="0"/>
                <a:cs typeface="Gill Sans" pitchFamily="80" charset="0"/>
                <a:sym typeface="Gill Sans" pitchFamily="80" charset="0"/>
              </a:rPr>
              <a:t>Thur</a:t>
            </a:r>
          </a:p>
        </p:txBody>
      </p:sp>
      <p:sp>
        <p:nvSpPr>
          <p:cNvPr id="35" name="Rectangle 32">
            <a:extLst>
              <a:ext uri="{FF2B5EF4-FFF2-40B4-BE49-F238E27FC236}">
                <a16:creationId xmlns="" xmlns:a16="http://schemas.microsoft.com/office/drawing/2014/main" id="{3EBFF35D-714A-4457-BC01-35C1A5D27747}"/>
              </a:ext>
            </a:extLst>
          </p:cNvPr>
          <p:cNvSpPr>
            <a:spLocks/>
          </p:cNvSpPr>
          <p:nvPr/>
        </p:nvSpPr>
        <p:spPr bwMode="auto">
          <a:xfrm>
            <a:off x="7951788" y="228600"/>
            <a:ext cx="1016000" cy="495300"/>
          </a:xfrm>
          <a:prstGeom prst="rect">
            <a:avLst/>
          </a:prstGeom>
          <a:solidFill>
            <a:srgbClr val="3C88DC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114300" dist="63500" dir="2700000" algn="ctr" rotWithShape="0">
              <a:schemeClr val="bg2">
                <a:alpha val="29999"/>
              </a:schemeClr>
            </a:outerShdw>
          </a:effectLst>
        </p:spPr>
        <p:txBody>
          <a:bodyPr lIns="0" tIns="0" rIns="0" bIns="0" anchor="ctr"/>
          <a:lstStyle/>
          <a:p>
            <a:pPr algn="ctr" eaLnBrk="1" hangingPunct="1">
              <a:tabLst>
                <a:tab pos="1066800" algn="l"/>
              </a:tabLst>
              <a:defRPr/>
            </a:pPr>
            <a:r>
              <a:rPr lang="en-US" sz="3100" dirty="0">
                <a:solidFill>
                  <a:srgbClr val="FFFFFF"/>
                </a:solidFill>
                <a:latin typeface="Gill Sans" pitchFamily="80" charset="0"/>
                <a:ea typeface="Gill Sans" pitchFamily="80" charset="0"/>
                <a:cs typeface="Gill Sans" pitchFamily="80" charset="0"/>
                <a:sym typeface="Gill Sans" pitchFamily="80" charset="0"/>
              </a:rPr>
              <a:t>Fri</a:t>
            </a:r>
          </a:p>
        </p:txBody>
      </p:sp>
      <p:sp>
        <p:nvSpPr>
          <p:cNvPr id="36" name="Line 33">
            <a:extLst>
              <a:ext uri="{FF2B5EF4-FFF2-40B4-BE49-F238E27FC236}">
                <a16:creationId xmlns="" xmlns:a16="http://schemas.microsoft.com/office/drawing/2014/main" id="{DF5DA52B-0FDF-45F2-8E70-C49B0FE63D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2376" y="3748732"/>
            <a:ext cx="5994400" cy="0"/>
          </a:xfrm>
          <a:prstGeom prst="line">
            <a:avLst/>
          </a:prstGeom>
          <a:noFill/>
          <a:ln w="25400">
            <a:solidFill>
              <a:srgbClr val="577AB1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x-none"/>
          </a:p>
        </p:txBody>
      </p:sp>
      <p:sp>
        <p:nvSpPr>
          <p:cNvPr id="37" name="Line 34">
            <a:extLst>
              <a:ext uri="{FF2B5EF4-FFF2-40B4-BE49-F238E27FC236}">
                <a16:creationId xmlns="" xmlns:a16="http://schemas.microsoft.com/office/drawing/2014/main" id="{2F426098-7347-49A6-896B-945A8654D2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7039" y="4002732"/>
            <a:ext cx="1158875" cy="785813"/>
          </a:xfrm>
          <a:prstGeom prst="line">
            <a:avLst/>
          </a:prstGeom>
          <a:noFill/>
          <a:ln w="38100">
            <a:solidFill>
              <a:srgbClr val="023E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x-none"/>
          </a:p>
        </p:txBody>
      </p:sp>
      <p:sp>
        <p:nvSpPr>
          <p:cNvPr id="38" name="Oval 35">
            <a:extLst>
              <a:ext uri="{FF2B5EF4-FFF2-40B4-BE49-F238E27FC236}">
                <a16:creationId xmlns="" xmlns:a16="http://schemas.microsoft.com/office/drawing/2014/main" id="{7C0F8EF4-F4A9-42D0-9C84-63C353FE8F8D}"/>
              </a:ext>
            </a:extLst>
          </p:cNvPr>
          <p:cNvSpPr>
            <a:spLocks/>
          </p:cNvSpPr>
          <p:nvPr/>
        </p:nvSpPr>
        <p:spPr bwMode="auto">
          <a:xfrm>
            <a:off x="2114476" y="3837632"/>
            <a:ext cx="292100" cy="292100"/>
          </a:xfrm>
          <a:prstGeom prst="ellipse">
            <a:avLst/>
          </a:prstGeom>
          <a:solidFill>
            <a:srgbClr val="0887E2"/>
          </a:solidFill>
          <a:ln w="25400">
            <a:solidFill>
              <a:srgbClr val="023E7F"/>
            </a:solidFill>
            <a:round/>
            <a:headEnd/>
            <a:tailEnd/>
          </a:ln>
          <a:effectLst>
            <a:outerShdw blurRad="114300" dist="63500" dir="2700000" algn="ctr" rotWithShape="0">
              <a:schemeClr val="bg2">
                <a:alpha val="29999"/>
              </a:schemeClr>
            </a:outerShdw>
          </a:effectLst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4" name="Line 41">
            <a:extLst>
              <a:ext uri="{FF2B5EF4-FFF2-40B4-BE49-F238E27FC236}">
                <a16:creationId xmlns="" xmlns:a16="http://schemas.microsoft.com/office/drawing/2014/main" id="{FF87F067-AD26-4459-8E93-1E8E05E5B721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465439" y="4648845"/>
            <a:ext cx="1223962" cy="149225"/>
          </a:xfrm>
          <a:prstGeom prst="line">
            <a:avLst/>
          </a:prstGeom>
          <a:noFill/>
          <a:ln w="38100">
            <a:solidFill>
              <a:srgbClr val="023E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x-none"/>
          </a:p>
        </p:txBody>
      </p:sp>
      <p:sp>
        <p:nvSpPr>
          <p:cNvPr id="45" name="Oval 42">
            <a:extLst>
              <a:ext uri="{FF2B5EF4-FFF2-40B4-BE49-F238E27FC236}">
                <a16:creationId xmlns="" xmlns:a16="http://schemas.microsoft.com/office/drawing/2014/main" id="{44CBA540-2965-4B94-9A40-0E1EC1348D9F}"/>
              </a:ext>
            </a:extLst>
          </p:cNvPr>
          <p:cNvSpPr>
            <a:spLocks/>
          </p:cNvSpPr>
          <p:nvPr/>
        </p:nvSpPr>
        <p:spPr bwMode="auto">
          <a:xfrm>
            <a:off x="3308276" y="4637732"/>
            <a:ext cx="292100" cy="292100"/>
          </a:xfrm>
          <a:prstGeom prst="ellipse">
            <a:avLst/>
          </a:prstGeom>
          <a:solidFill>
            <a:srgbClr val="0887E2"/>
          </a:solidFill>
          <a:ln w="25400">
            <a:solidFill>
              <a:srgbClr val="023E7F"/>
            </a:solidFill>
            <a:round/>
            <a:headEnd/>
            <a:tailEnd/>
          </a:ln>
          <a:effectLst>
            <a:outerShdw blurRad="114300" dist="63500" dir="2700000" algn="ctr" rotWithShape="0">
              <a:schemeClr val="bg2">
                <a:alpha val="29999"/>
              </a:schemeClr>
            </a:outerShdw>
          </a:effectLst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6" name="Line 43">
            <a:extLst>
              <a:ext uri="{FF2B5EF4-FFF2-40B4-BE49-F238E27FC236}">
                <a16:creationId xmlns="" xmlns:a16="http://schemas.microsoft.com/office/drawing/2014/main" id="{75E57880-A6B1-4920-8025-CD88008A9C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0351" y="4667895"/>
            <a:ext cx="1244600" cy="877887"/>
          </a:xfrm>
          <a:prstGeom prst="line">
            <a:avLst/>
          </a:prstGeom>
          <a:noFill/>
          <a:ln w="38100">
            <a:solidFill>
              <a:srgbClr val="023E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x-none"/>
          </a:p>
        </p:txBody>
      </p:sp>
      <p:sp>
        <p:nvSpPr>
          <p:cNvPr id="47" name="Oval 44">
            <a:extLst>
              <a:ext uri="{FF2B5EF4-FFF2-40B4-BE49-F238E27FC236}">
                <a16:creationId xmlns="" xmlns:a16="http://schemas.microsoft.com/office/drawing/2014/main" id="{0187340F-C7D5-4C4C-9228-89EA27715866}"/>
              </a:ext>
            </a:extLst>
          </p:cNvPr>
          <p:cNvSpPr>
            <a:spLocks/>
          </p:cNvSpPr>
          <p:nvPr/>
        </p:nvSpPr>
        <p:spPr bwMode="auto">
          <a:xfrm>
            <a:off x="4527476" y="4510732"/>
            <a:ext cx="292100" cy="292100"/>
          </a:xfrm>
          <a:prstGeom prst="ellipse">
            <a:avLst/>
          </a:prstGeom>
          <a:solidFill>
            <a:srgbClr val="0887E2"/>
          </a:solidFill>
          <a:ln w="25400">
            <a:solidFill>
              <a:srgbClr val="023E7F"/>
            </a:solidFill>
            <a:round/>
            <a:headEnd/>
            <a:tailEnd/>
          </a:ln>
          <a:effectLst>
            <a:outerShdw blurRad="114300" dist="63500" dir="2700000" algn="ctr" rotWithShape="0">
              <a:schemeClr val="bg2">
                <a:alpha val="29999"/>
              </a:schemeClr>
            </a:outerShdw>
          </a:effectLst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8" name="Line 45">
            <a:extLst>
              <a:ext uri="{FF2B5EF4-FFF2-40B4-BE49-F238E27FC236}">
                <a16:creationId xmlns="" xmlns:a16="http://schemas.microsoft.com/office/drawing/2014/main" id="{A2C88618-B5F5-4880-AA2A-7FDDBA8364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6376" y="5526732"/>
            <a:ext cx="1222375" cy="539750"/>
          </a:xfrm>
          <a:prstGeom prst="line">
            <a:avLst/>
          </a:prstGeom>
          <a:noFill/>
          <a:ln w="38100">
            <a:solidFill>
              <a:srgbClr val="023E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x-none"/>
          </a:p>
        </p:txBody>
      </p:sp>
      <p:sp>
        <p:nvSpPr>
          <p:cNvPr id="49" name="Oval 46">
            <a:extLst>
              <a:ext uri="{FF2B5EF4-FFF2-40B4-BE49-F238E27FC236}">
                <a16:creationId xmlns="" xmlns:a16="http://schemas.microsoft.com/office/drawing/2014/main" id="{69BAE780-E980-48C1-AF08-E1776C3AB48E}"/>
              </a:ext>
            </a:extLst>
          </p:cNvPr>
          <p:cNvSpPr>
            <a:spLocks/>
          </p:cNvSpPr>
          <p:nvPr/>
        </p:nvSpPr>
        <p:spPr bwMode="auto">
          <a:xfrm>
            <a:off x="6940476" y="5907732"/>
            <a:ext cx="292100" cy="292100"/>
          </a:xfrm>
          <a:prstGeom prst="ellipse">
            <a:avLst/>
          </a:prstGeom>
          <a:solidFill>
            <a:srgbClr val="0887E2"/>
          </a:solidFill>
          <a:ln w="25400">
            <a:solidFill>
              <a:srgbClr val="023E7F"/>
            </a:solidFill>
            <a:round/>
            <a:headEnd/>
            <a:tailEnd/>
          </a:ln>
          <a:effectLst>
            <a:outerShdw blurRad="114300" dist="63500" dir="2700000" algn="ctr" rotWithShape="0">
              <a:schemeClr val="bg2">
                <a:alpha val="29999"/>
              </a:schemeClr>
            </a:outerShdw>
          </a:effectLst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0" name="Oval 47">
            <a:extLst>
              <a:ext uri="{FF2B5EF4-FFF2-40B4-BE49-F238E27FC236}">
                <a16:creationId xmlns="" xmlns:a16="http://schemas.microsoft.com/office/drawing/2014/main" id="{7D40DFF8-4D85-4A82-B5C6-ADA0860A1B26}"/>
              </a:ext>
            </a:extLst>
          </p:cNvPr>
          <p:cNvSpPr>
            <a:spLocks/>
          </p:cNvSpPr>
          <p:nvPr/>
        </p:nvSpPr>
        <p:spPr bwMode="auto">
          <a:xfrm>
            <a:off x="5733976" y="5374332"/>
            <a:ext cx="292100" cy="292100"/>
          </a:xfrm>
          <a:prstGeom prst="ellipse">
            <a:avLst/>
          </a:prstGeom>
          <a:solidFill>
            <a:srgbClr val="0887E2"/>
          </a:solidFill>
          <a:ln w="25400">
            <a:solidFill>
              <a:srgbClr val="023E7F"/>
            </a:solidFill>
            <a:round/>
            <a:headEnd/>
            <a:tailEnd/>
          </a:ln>
          <a:effectLst>
            <a:outerShdw blurRad="114300" dist="63500" dir="2700000" algn="ctr" rotWithShape="0">
              <a:schemeClr val="bg2">
                <a:alpha val="29999"/>
              </a:schemeClr>
            </a:outerShdw>
          </a:effectLst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grpSp>
        <p:nvGrpSpPr>
          <p:cNvPr id="71" name="Group 68">
            <a:extLst>
              <a:ext uri="{FF2B5EF4-FFF2-40B4-BE49-F238E27FC236}">
                <a16:creationId xmlns="" xmlns:a16="http://schemas.microsoft.com/office/drawing/2014/main" id="{3753456C-07FF-48F2-805A-0C62CD319ADC}"/>
              </a:ext>
            </a:extLst>
          </p:cNvPr>
          <p:cNvGrpSpPr>
            <a:grpSpLocks/>
          </p:cNvGrpSpPr>
          <p:nvPr/>
        </p:nvGrpSpPr>
        <p:grpSpPr bwMode="auto">
          <a:xfrm>
            <a:off x="4916264" y="721519"/>
            <a:ext cx="1016000" cy="1981200"/>
            <a:chOff x="0" y="0"/>
            <a:chExt cx="640" cy="1248"/>
          </a:xfrm>
        </p:grpSpPr>
        <p:sp>
          <p:nvSpPr>
            <p:cNvPr id="72" name="Rectangle 69">
              <a:extLst>
                <a:ext uri="{FF2B5EF4-FFF2-40B4-BE49-F238E27FC236}">
                  <a16:creationId xmlns="" xmlns:a16="http://schemas.microsoft.com/office/drawing/2014/main" id="{34352ED5-17B4-437E-AC0F-A5C699663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40" cy="312"/>
            </a:xfrm>
            <a:prstGeom prst="rect">
              <a:avLst/>
            </a:prstGeom>
            <a:solidFill>
              <a:srgbClr val="E6E6E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63500" tIns="63500" rIns="203068" bIns="63500" anchor="ctr"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r>
                <a:rPr lang="en-US" altLang="en-US" sz="2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3" name="Rectangle 70">
              <a:extLst>
                <a:ext uri="{FF2B5EF4-FFF2-40B4-BE49-F238E27FC236}">
                  <a16:creationId xmlns="" xmlns:a16="http://schemas.microsoft.com/office/drawing/2014/main" id="{B208D455-02F9-4C52-8A7E-1DB5ADCB3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12"/>
              <a:ext cx="640" cy="312"/>
            </a:xfrm>
            <a:prstGeom prst="rect">
              <a:avLst/>
            </a:prstGeom>
            <a:solidFill>
              <a:srgbClr val="E6E6E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63500" tIns="63500" rIns="203068" bIns="63500" anchor="ctr"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r>
                <a:rPr lang="en-US" altLang="en-US" sz="2600">
                  <a:solidFill>
                    <a:schemeClr val="tx1"/>
                  </a:solidFill>
                </a:rPr>
                <a:t>12</a:t>
              </a:r>
            </a:p>
          </p:txBody>
        </p:sp>
        <p:sp>
          <p:nvSpPr>
            <p:cNvPr id="74" name="Rectangle 71">
              <a:extLst>
                <a:ext uri="{FF2B5EF4-FFF2-40B4-BE49-F238E27FC236}">
                  <a16:creationId xmlns="" xmlns:a16="http://schemas.microsoft.com/office/drawing/2014/main" id="{4BEB0405-6003-43DB-A5AB-C40060697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4"/>
              <a:ext cx="640" cy="312"/>
            </a:xfrm>
            <a:prstGeom prst="rect">
              <a:avLst/>
            </a:prstGeom>
            <a:solidFill>
              <a:srgbClr val="E6E6E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63500" tIns="63500" rIns="203068" bIns="63500" anchor="ctr"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r>
                <a:rPr lang="en-US" altLang="en-US" sz="2600" dirty="0">
                  <a:solidFill>
                    <a:schemeClr val="tx1"/>
                  </a:solidFill>
                </a:rPr>
                <a:t>16</a:t>
              </a:r>
            </a:p>
          </p:txBody>
        </p:sp>
        <p:sp>
          <p:nvSpPr>
            <p:cNvPr id="75" name="Rectangle 72">
              <a:extLst>
                <a:ext uri="{FF2B5EF4-FFF2-40B4-BE49-F238E27FC236}">
                  <a16:creationId xmlns="" xmlns:a16="http://schemas.microsoft.com/office/drawing/2014/main" id="{4E1DB77E-26AE-4A03-8D4E-ED2B3EA8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36"/>
              <a:ext cx="640" cy="312"/>
            </a:xfrm>
            <a:prstGeom prst="rect">
              <a:avLst/>
            </a:prstGeom>
            <a:solidFill>
              <a:srgbClr val="E6E6E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endParaRPr lang="en-US" altLang="en-US" dirty="0"/>
            </a:p>
          </p:txBody>
        </p:sp>
      </p:grpSp>
      <p:grpSp>
        <p:nvGrpSpPr>
          <p:cNvPr id="76" name="Group 73">
            <a:extLst>
              <a:ext uri="{FF2B5EF4-FFF2-40B4-BE49-F238E27FC236}">
                <a16:creationId xmlns="" xmlns:a16="http://schemas.microsoft.com/office/drawing/2014/main" id="{AE2E758B-7731-4ACC-9B7E-36B2F2B0B908}"/>
              </a:ext>
            </a:extLst>
          </p:cNvPr>
          <p:cNvGrpSpPr>
            <a:grpSpLocks/>
          </p:cNvGrpSpPr>
          <p:nvPr/>
        </p:nvGrpSpPr>
        <p:grpSpPr bwMode="auto">
          <a:xfrm>
            <a:off x="6964513" y="724546"/>
            <a:ext cx="1016000" cy="1981200"/>
            <a:chOff x="0" y="0"/>
            <a:chExt cx="640" cy="1248"/>
          </a:xfrm>
        </p:grpSpPr>
        <p:sp>
          <p:nvSpPr>
            <p:cNvPr id="77" name="Rectangle 74">
              <a:extLst>
                <a:ext uri="{FF2B5EF4-FFF2-40B4-BE49-F238E27FC236}">
                  <a16:creationId xmlns="" xmlns:a16="http://schemas.microsoft.com/office/drawing/2014/main" id="{7DEAE178-D066-4699-9B09-20C9D83A9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40" cy="312"/>
            </a:xfrm>
            <a:prstGeom prst="rect">
              <a:avLst/>
            </a:prstGeom>
            <a:solidFill>
              <a:srgbClr val="E6E6E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8" name="Rectangle 75">
              <a:extLst>
                <a:ext uri="{FF2B5EF4-FFF2-40B4-BE49-F238E27FC236}">
                  <a16:creationId xmlns="" xmlns:a16="http://schemas.microsoft.com/office/drawing/2014/main" id="{C9BDCB4E-0B4D-4C29-BC9B-CF4F51E4D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12"/>
              <a:ext cx="640" cy="312"/>
            </a:xfrm>
            <a:prstGeom prst="rect">
              <a:avLst/>
            </a:prstGeom>
            <a:solidFill>
              <a:srgbClr val="E6E6E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63500" tIns="63500" rIns="203068" bIns="63500" anchor="ctr"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r>
                <a:rPr lang="en-US" altLang="en-US" sz="26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9" name="Rectangle 76">
              <a:extLst>
                <a:ext uri="{FF2B5EF4-FFF2-40B4-BE49-F238E27FC236}">
                  <a16:creationId xmlns="" xmlns:a16="http://schemas.microsoft.com/office/drawing/2014/main" id="{2D68C8E4-1AF1-4E9D-86F4-13C8078CB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4"/>
              <a:ext cx="640" cy="312"/>
            </a:xfrm>
            <a:prstGeom prst="rect">
              <a:avLst/>
            </a:prstGeom>
            <a:solidFill>
              <a:srgbClr val="E6E6E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63500" tIns="63500" rIns="203068" bIns="63500" anchor="ctr"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r>
                <a:rPr lang="en-US" altLang="en-US" sz="2600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80" name="Rectangle 77">
              <a:extLst>
                <a:ext uri="{FF2B5EF4-FFF2-40B4-BE49-F238E27FC236}">
                  <a16:creationId xmlns="" xmlns:a16="http://schemas.microsoft.com/office/drawing/2014/main" id="{957F316D-63FD-403C-8701-E5FDEB07B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36"/>
              <a:ext cx="640" cy="312"/>
            </a:xfrm>
            <a:prstGeom prst="rect">
              <a:avLst/>
            </a:prstGeom>
            <a:solidFill>
              <a:srgbClr val="E6E6E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endParaRPr lang="en-US" altLang="en-US" dirty="0"/>
            </a:p>
          </p:txBody>
        </p:sp>
      </p:grpSp>
      <p:grpSp>
        <p:nvGrpSpPr>
          <p:cNvPr id="81" name="Group 78">
            <a:extLst>
              <a:ext uri="{FF2B5EF4-FFF2-40B4-BE49-F238E27FC236}">
                <a16:creationId xmlns="" xmlns:a16="http://schemas.microsoft.com/office/drawing/2014/main" id="{0CDD42C7-D100-4B11-A463-66231E43F5F2}"/>
              </a:ext>
            </a:extLst>
          </p:cNvPr>
          <p:cNvGrpSpPr>
            <a:grpSpLocks/>
          </p:cNvGrpSpPr>
          <p:nvPr/>
        </p:nvGrpSpPr>
        <p:grpSpPr bwMode="auto">
          <a:xfrm>
            <a:off x="5938764" y="721519"/>
            <a:ext cx="1016000" cy="1981200"/>
            <a:chOff x="0" y="0"/>
            <a:chExt cx="640" cy="1248"/>
          </a:xfrm>
        </p:grpSpPr>
        <p:sp>
          <p:nvSpPr>
            <p:cNvPr id="82" name="Rectangle 79">
              <a:extLst>
                <a:ext uri="{FF2B5EF4-FFF2-40B4-BE49-F238E27FC236}">
                  <a16:creationId xmlns="" xmlns:a16="http://schemas.microsoft.com/office/drawing/2014/main" id="{6F7241F5-96BC-4E44-BB33-6061CC8E3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40" cy="312"/>
            </a:xfrm>
            <a:prstGeom prst="rect">
              <a:avLst/>
            </a:prstGeom>
            <a:solidFill>
              <a:srgbClr val="E6E6E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63500" tIns="63500" rIns="203068" bIns="63500" anchor="ctr"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endParaRPr lang="en-US" altLang="en-US" sz="2600" dirty="0">
                <a:solidFill>
                  <a:schemeClr val="tx1"/>
                </a:solidFill>
              </a:endParaRPr>
            </a:p>
          </p:txBody>
        </p:sp>
        <p:sp>
          <p:nvSpPr>
            <p:cNvPr id="83" name="Rectangle 80">
              <a:extLst>
                <a:ext uri="{FF2B5EF4-FFF2-40B4-BE49-F238E27FC236}">
                  <a16:creationId xmlns="" xmlns:a16="http://schemas.microsoft.com/office/drawing/2014/main" id="{814C516B-E0AA-4B9C-8E38-B583A04A1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12"/>
              <a:ext cx="640" cy="312"/>
            </a:xfrm>
            <a:prstGeom prst="rect">
              <a:avLst/>
            </a:prstGeom>
            <a:solidFill>
              <a:srgbClr val="E6E6E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63500" tIns="63500" rIns="203068" bIns="63500" anchor="ctr"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r>
                <a:rPr lang="en-US" altLang="en-US" sz="260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84" name="Rectangle 81">
              <a:extLst>
                <a:ext uri="{FF2B5EF4-FFF2-40B4-BE49-F238E27FC236}">
                  <a16:creationId xmlns="" xmlns:a16="http://schemas.microsoft.com/office/drawing/2014/main" id="{9D5DB03F-E486-4B95-8D85-A340A6BDA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4"/>
              <a:ext cx="640" cy="312"/>
            </a:xfrm>
            <a:prstGeom prst="rect">
              <a:avLst/>
            </a:prstGeom>
            <a:solidFill>
              <a:srgbClr val="E6E6E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63500" tIns="63500" rIns="203068" bIns="63500" anchor="ctr"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r>
                <a:rPr lang="en-US" altLang="en-US" sz="2600" dirty="0">
                  <a:solidFill>
                    <a:schemeClr val="tx1"/>
                  </a:solidFill>
                </a:rPr>
                <a:t>16</a:t>
              </a:r>
            </a:p>
          </p:txBody>
        </p:sp>
        <p:sp>
          <p:nvSpPr>
            <p:cNvPr id="85" name="Rectangle 82">
              <a:extLst>
                <a:ext uri="{FF2B5EF4-FFF2-40B4-BE49-F238E27FC236}">
                  <a16:creationId xmlns="" xmlns:a16="http://schemas.microsoft.com/office/drawing/2014/main" id="{F43E10E0-4A1C-4E12-821E-2402A5FC7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36"/>
              <a:ext cx="640" cy="312"/>
            </a:xfrm>
            <a:prstGeom prst="rect">
              <a:avLst/>
            </a:prstGeom>
            <a:solidFill>
              <a:srgbClr val="E6E6E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grpSp>
        <p:nvGrpSpPr>
          <p:cNvPr id="86" name="Group 83">
            <a:extLst>
              <a:ext uri="{FF2B5EF4-FFF2-40B4-BE49-F238E27FC236}">
                <a16:creationId xmlns="" xmlns:a16="http://schemas.microsoft.com/office/drawing/2014/main" id="{09D8DDD8-1D81-418D-8701-B098707AD7B8}"/>
              </a:ext>
            </a:extLst>
          </p:cNvPr>
          <p:cNvGrpSpPr>
            <a:grpSpLocks/>
          </p:cNvGrpSpPr>
          <p:nvPr/>
        </p:nvGrpSpPr>
        <p:grpSpPr bwMode="auto">
          <a:xfrm>
            <a:off x="7956376" y="721519"/>
            <a:ext cx="1016000" cy="1981200"/>
            <a:chOff x="0" y="0"/>
            <a:chExt cx="640" cy="1248"/>
          </a:xfrm>
        </p:grpSpPr>
        <p:sp>
          <p:nvSpPr>
            <p:cNvPr id="87" name="Rectangle 84">
              <a:extLst>
                <a:ext uri="{FF2B5EF4-FFF2-40B4-BE49-F238E27FC236}">
                  <a16:creationId xmlns="" xmlns:a16="http://schemas.microsoft.com/office/drawing/2014/main" id="{05C35B7B-5402-465A-BAAB-27EDCDB35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40" cy="312"/>
            </a:xfrm>
            <a:prstGeom prst="rect">
              <a:avLst/>
            </a:prstGeom>
            <a:solidFill>
              <a:srgbClr val="E6E6E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88" name="Rectangle 85">
              <a:extLst>
                <a:ext uri="{FF2B5EF4-FFF2-40B4-BE49-F238E27FC236}">
                  <a16:creationId xmlns="" xmlns:a16="http://schemas.microsoft.com/office/drawing/2014/main" id="{A78320FF-D6B0-4CA8-A59B-0A621FFCC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12"/>
              <a:ext cx="640" cy="312"/>
            </a:xfrm>
            <a:prstGeom prst="rect">
              <a:avLst/>
            </a:prstGeom>
            <a:solidFill>
              <a:srgbClr val="E6E6E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89" name="Rectangle 86">
              <a:extLst>
                <a:ext uri="{FF2B5EF4-FFF2-40B4-BE49-F238E27FC236}">
                  <a16:creationId xmlns="" xmlns:a16="http://schemas.microsoft.com/office/drawing/2014/main" id="{A240CB88-E8B9-44FD-969A-EF7F6073B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4"/>
              <a:ext cx="640" cy="312"/>
            </a:xfrm>
            <a:prstGeom prst="rect">
              <a:avLst/>
            </a:prstGeom>
            <a:solidFill>
              <a:srgbClr val="E6E6E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63500" tIns="63500" rIns="203068" bIns="63500" anchor="ctr"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r>
                <a:rPr lang="en-US" altLang="en-US" sz="260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90" name="Rectangle 87">
              <a:extLst>
                <a:ext uri="{FF2B5EF4-FFF2-40B4-BE49-F238E27FC236}">
                  <a16:creationId xmlns="" xmlns:a16="http://schemas.microsoft.com/office/drawing/2014/main" id="{5B282F63-D0C7-491B-B331-4C6731059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36"/>
              <a:ext cx="640" cy="312"/>
            </a:xfrm>
            <a:prstGeom prst="rect">
              <a:avLst/>
            </a:prstGeom>
            <a:solidFill>
              <a:srgbClr val="E6E6E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sp>
        <p:nvSpPr>
          <p:cNvPr id="91" name="Rectangle 88">
            <a:extLst>
              <a:ext uri="{FF2B5EF4-FFF2-40B4-BE49-F238E27FC236}">
                <a16:creationId xmlns="" xmlns:a16="http://schemas.microsoft.com/office/drawing/2014/main" id="{B42BB690-5082-4614-AAB7-1A5C89765249}"/>
              </a:ext>
            </a:extLst>
          </p:cNvPr>
          <p:cNvSpPr>
            <a:spLocks/>
          </p:cNvSpPr>
          <p:nvPr/>
        </p:nvSpPr>
        <p:spPr bwMode="auto">
          <a:xfrm>
            <a:off x="1225476" y="3539182"/>
            <a:ext cx="5461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30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92" name="Rectangle 23">
            <a:extLst>
              <a:ext uri="{FF2B5EF4-FFF2-40B4-BE49-F238E27FC236}">
                <a16:creationId xmlns="" xmlns:a16="http://schemas.microsoft.com/office/drawing/2014/main" id="{2AABF178-410F-4C72-A947-20FEA95DD2A2}"/>
              </a:ext>
            </a:extLst>
          </p:cNvPr>
          <p:cNvSpPr>
            <a:spLocks/>
          </p:cNvSpPr>
          <p:nvPr/>
        </p:nvSpPr>
        <p:spPr bwMode="auto">
          <a:xfrm>
            <a:off x="204788" y="2724150"/>
            <a:ext cx="3683000" cy="4953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63500" tIns="63500" rIns="63500" bIns="6350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eaLnBrk="1" hangingPunct="1"/>
            <a:r>
              <a:rPr lang="en-US" altLang="en-US" sz="2600" dirty="0">
                <a:solidFill>
                  <a:schemeClr val="tx1"/>
                </a:solidFill>
              </a:rPr>
              <a:t>Error logging</a:t>
            </a:r>
          </a:p>
        </p:txBody>
      </p:sp>
      <p:sp>
        <p:nvSpPr>
          <p:cNvPr id="93" name="Rectangle 28">
            <a:extLst>
              <a:ext uri="{FF2B5EF4-FFF2-40B4-BE49-F238E27FC236}">
                <a16:creationId xmlns="" xmlns:a16="http://schemas.microsoft.com/office/drawing/2014/main" id="{68BE52B9-EE8E-482F-91BB-80CEC7F5215E}"/>
              </a:ext>
            </a:extLst>
          </p:cNvPr>
          <p:cNvSpPr>
            <a:spLocks/>
          </p:cNvSpPr>
          <p:nvPr/>
        </p:nvSpPr>
        <p:spPr bwMode="auto">
          <a:xfrm>
            <a:off x="3887788" y="2724150"/>
            <a:ext cx="1016000" cy="4953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63500" tIns="63500" rIns="203068" bIns="6350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endParaRPr lang="en-US" altLang="en-US" sz="2600" dirty="0">
              <a:solidFill>
                <a:schemeClr val="tx1"/>
              </a:solidFill>
            </a:endParaRPr>
          </a:p>
        </p:txBody>
      </p:sp>
      <p:sp>
        <p:nvSpPr>
          <p:cNvPr id="95" name="Rectangle 28">
            <a:extLst>
              <a:ext uri="{FF2B5EF4-FFF2-40B4-BE49-F238E27FC236}">
                <a16:creationId xmlns="" xmlns:a16="http://schemas.microsoft.com/office/drawing/2014/main" id="{3D71AC52-D873-4156-99B2-E64CF3982A83}"/>
              </a:ext>
            </a:extLst>
          </p:cNvPr>
          <p:cNvSpPr>
            <a:spLocks/>
          </p:cNvSpPr>
          <p:nvPr/>
        </p:nvSpPr>
        <p:spPr bwMode="auto">
          <a:xfrm>
            <a:off x="4924152" y="2724149"/>
            <a:ext cx="1016000" cy="4953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63500" tIns="63500" rIns="203068" bIns="6350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endParaRPr lang="en-US" altLang="en-US" sz="2600" dirty="0">
              <a:solidFill>
                <a:schemeClr val="tx1"/>
              </a:solidFill>
            </a:endParaRPr>
          </a:p>
        </p:txBody>
      </p:sp>
      <p:sp>
        <p:nvSpPr>
          <p:cNvPr id="96" name="Rectangle 28">
            <a:extLst>
              <a:ext uri="{FF2B5EF4-FFF2-40B4-BE49-F238E27FC236}">
                <a16:creationId xmlns="" xmlns:a16="http://schemas.microsoft.com/office/drawing/2014/main" id="{C17AC698-9100-484E-A153-A49D8142A67C}"/>
              </a:ext>
            </a:extLst>
          </p:cNvPr>
          <p:cNvSpPr>
            <a:spLocks/>
          </p:cNvSpPr>
          <p:nvPr/>
        </p:nvSpPr>
        <p:spPr bwMode="auto">
          <a:xfrm>
            <a:off x="5938764" y="2724149"/>
            <a:ext cx="1016000" cy="4953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63500" tIns="63500" rIns="203068" bIns="6350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7" name="Rectangle 28">
            <a:extLst>
              <a:ext uri="{FF2B5EF4-FFF2-40B4-BE49-F238E27FC236}">
                <a16:creationId xmlns="" xmlns:a16="http://schemas.microsoft.com/office/drawing/2014/main" id="{BF1FB914-E7C2-4B24-8DE8-2B6C0EEAEE9A}"/>
              </a:ext>
            </a:extLst>
          </p:cNvPr>
          <p:cNvSpPr>
            <a:spLocks/>
          </p:cNvSpPr>
          <p:nvPr/>
        </p:nvSpPr>
        <p:spPr bwMode="auto">
          <a:xfrm>
            <a:off x="6948264" y="2708920"/>
            <a:ext cx="1016000" cy="4953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63500" tIns="63500" rIns="203068" bIns="6350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r>
              <a:rPr lang="en-US" altLang="en-US" sz="2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8" name="Rectangle 28">
            <a:extLst>
              <a:ext uri="{FF2B5EF4-FFF2-40B4-BE49-F238E27FC236}">
                <a16:creationId xmlns="" xmlns:a16="http://schemas.microsoft.com/office/drawing/2014/main" id="{4A3EADF3-6D9F-4CDE-BE65-164FE84FEBD0}"/>
              </a:ext>
            </a:extLst>
          </p:cNvPr>
          <p:cNvSpPr>
            <a:spLocks/>
          </p:cNvSpPr>
          <p:nvPr/>
        </p:nvSpPr>
        <p:spPr bwMode="auto">
          <a:xfrm>
            <a:off x="7969376" y="2716535"/>
            <a:ext cx="1016000" cy="4953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63500" tIns="63500" rIns="203068" bIns="63500" anchor="ctr"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endParaRPr lang="en-US" alt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5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7" grpId="0" animBg="1"/>
      <p:bldP spid="3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uk-UA" smtClean="0"/>
              <a:t>6</a:t>
            </a:fld>
            <a:endParaRPr lang="uk-UA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-252536" y="345976"/>
            <a:ext cx="9461500" cy="1066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Egenskaber</a:t>
            </a:r>
            <a:endParaRPr lang="en-US" alt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252536" y="1589360"/>
            <a:ext cx="9461500" cy="50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  <a:tabLst/>
              <a:defRPr lang="en-US" sz="3200" b="0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–"/>
              <a:tabLst/>
              <a:defRPr lang="en-US" sz="2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  <a:tabLst/>
              <a:defRPr lang="en-US" sz="24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–"/>
              <a:tabLst/>
              <a:defRPr lang="en-US" sz="20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»"/>
              <a:tabLst/>
              <a:defRPr lang="en-US" sz="20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defRPr>
            </a:lvl5pPr>
          </a:lstStyle>
          <a:p>
            <a:pPr marL="698500">
              <a:lnSpc>
                <a:spcPct val="90000"/>
              </a:lnSpc>
            </a:pPr>
            <a:r>
              <a:rPr lang="en-US" altLang="en-US" sz="3300" dirty="0" err="1"/>
              <a:t>Selvorganiserende</a:t>
            </a:r>
            <a:r>
              <a:rPr lang="en-US" altLang="en-US" sz="3300" dirty="0"/>
              <a:t> teams</a:t>
            </a:r>
          </a:p>
          <a:p>
            <a:pPr marL="698500">
              <a:lnSpc>
                <a:spcPct val="90000"/>
              </a:lnSpc>
              <a:spcBef>
                <a:spcPts val="1300"/>
              </a:spcBef>
            </a:pPr>
            <a:r>
              <a:rPr lang="en-US" altLang="en-US" sz="3300" dirty="0" err="1"/>
              <a:t>Produkterne</a:t>
            </a:r>
            <a:r>
              <a:rPr lang="en-US" altLang="en-US" sz="3300" dirty="0"/>
              <a:t> </a:t>
            </a:r>
            <a:r>
              <a:rPr lang="en-US" altLang="en-US" sz="3300" dirty="0" err="1"/>
              <a:t>fremkommer</a:t>
            </a:r>
            <a:r>
              <a:rPr lang="en-US" altLang="en-US" sz="3300" dirty="0"/>
              <a:t> </a:t>
            </a:r>
            <a:r>
              <a:rPr lang="en-US" altLang="en-US" sz="3300" dirty="0" err="1"/>
              <a:t>iterativt</a:t>
            </a:r>
            <a:endParaRPr lang="en-US" altLang="ja-JP" sz="3300" dirty="0"/>
          </a:p>
          <a:p>
            <a:pPr marL="698500">
              <a:lnSpc>
                <a:spcPct val="90000"/>
              </a:lnSpc>
              <a:spcBef>
                <a:spcPts val="1300"/>
              </a:spcBef>
            </a:pPr>
            <a:r>
              <a:rPr lang="en-US" altLang="en-US" sz="3300" dirty="0" err="1"/>
              <a:t>Ikke</a:t>
            </a:r>
            <a:r>
              <a:rPr lang="en-US" altLang="en-US" sz="3300" dirty="0"/>
              <a:t> </a:t>
            </a:r>
            <a:r>
              <a:rPr lang="en-US" altLang="en-US" sz="3300" dirty="0" err="1"/>
              <a:t>nogen</a:t>
            </a:r>
            <a:r>
              <a:rPr lang="en-US" altLang="en-US" sz="3300" dirty="0"/>
              <a:t> </a:t>
            </a:r>
            <a:r>
              <a:rPr lang="en-US" altLang="en-US" sz="3300" dirty="0" err="1"/>
              <a:t>specifik</a:t>
            </a:r>
            <a:r>
              <a:rPr lang="en-US" altLang="en-US" sz="3300" dirty="0"/>
              <a:t> </a:t>
            </a:r>
            <a:r>
              <a:rPr lang="en-US" altLang="en-US" sz="3300" dirty="0" err="1"/>
              <a:t>teknisk</a:t>
            </a:r>
            <a:r>
              <a:rPr lang="en-US" altLang="en-US" sz="3300" dirty="0"/>
              <a:t> </a:t>
            </a:r>
            <a:r>
              <a:rPr lang="en-US" altLang="en-US" sz="3300" dirty="0" err="1"/>
              <a:t>arbejdsmetodik</a:t>
            </a:r>
            <a:endParaRPr lang="en-US" altLang="en-US" sz="3300" dirty="0"/>
          </a:p>
          <a:p>
            <a:pPr marL="1098550" lvl="1">
              <a:lnSpc>
                <a:spcPct val="90000"/>
              </a:lnSpc>
              <a:spcBef>
                <a:spcPts val="1300"/>
              </a:spcBef>
            </a:pPr>
            <a:r>
              <a:rPr lang="en-US" altLang="en-US" sz="2900" dirty="0"/>
              <a:t>Bruges </a:t>
            </a:r>
            <a:r>
              <a:rPr lang="en-US" altLang="en-US" sz="2900" dirty="0" err="1"/>
              <a:t>ikke</a:t>
            </a:r>
            <a:r>
              <a:rPr lang="en-US" altLang="en-US" sz="2900" dirty="0"/>
              <a:t> kun I software</a:t>
            </a:r>
          </a:p>
          <a:p>
            <a:pPr marL="698500">
              <a:lnSpc>
                <a:spcPct val="90000"/>
              </a:lnSpc>
              <a:spcBef>
                <a:spcPts val="1300"/>
              </a:spcBef>
            </a:pPr>
            <a:r>
              <a:rPr lang="en-US" altLang="en-US" sz="3300" dirty="0" err="1"/>
              <a:t>Skaber</a:t>
            </a:r>
            <a:r>
              <a:rPr lang="en-US" altLang="en-US" sz="3300" dirty="0"/>
              <a:t> et </a:t>
            </a:r>
            <a:r>
              <a:rPr lang="en-US" altLang="en-US" sz="3300" dirty="0" err="1"/>
              <a:t>agilt</a:t>
            </a:r>
            <a:r>
              <a:rPr lang="en-US" altLang="en-US" sz="3300" dirty="0"/>
              <a:t> </a:t>
            </a:r>
            <a:r>
              <a:rPr lang="en-US" altLang="en-US" sz="3300" dirty="0" err="1"/>
              <a:t>miljø</a:t>
            </a:r>
            <a:r>
              <a:rPr lang="en-US" altLang="en-US" sz="3300" dirty="0"/>
              <a:t> </a:t>
            </a:r>
            <a:r>
              <a:rPr lang="en-US" altLang="en-US" sz="3300" dirty="0" err="1"/>
              <a:t>til</a:t>
            </a:r>
            <a:r>
              <a:rPr lang="en-US" altLang="en-US" sz="3300" dirty="0"/>
              <a:t> at </a:t>
            </a:r>
            <a:r>
              <a:rPr lang="en-US" altLang="en-US" sz="3300" dirty="0" err="1"/>
              <a:t>levere</a:t>
            </a:r>
            <a:r>
              <a:rPr lang="en-US" altLang="en-US" sz="3300" dirty="0"/>
              <a:t> </a:t>
            </a:r>
            <a:r>
              <a:rPr lang="en-US" altLang="en-US" sz="3300" dirty="0" err="1"/>
              <a:t>projekter</a:t>
            </a:r>
            <a:endParaRPr lang="en-US" altLang="en-US" sz="3300" dirty="0"/>
          </a:p>
        </p:txBody>
      </p:sp>
    </p:spTree>
    <p:extLst>
      <p:ext uri="{BB962C8B-B14F-4D97-AF65-F5344CB8AC3E}">
        <p14:creationId xmlns:p14="http://schemas.microsoft.com/office/powerpoint/2010/main" val="19845290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ctrTitle"/>
          </p:nvPr>
        </p:nvSpPr>
        <p:spPr>
          <a:xfrm>
            <a:off x="539552" y="-315416"/>
            <a:ext cx="7772400" cy="1470026"/>
          </a:xfrm>
        </p:spPr>
        <p:txBody>
          <a:bodyPr/>
          <a:lstStyle/>
          <a:p>
            <a:pPr lvl="0"/>
            <a:r>
              <a:rPr lang="en-US" dirty="0"/>
              <a:t>Scrum of scrum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876256" y="6245223"/>
            <a:ext cx="2133596" cy="476246"/>
          </a:xfrm>
        </p:spPr>
        <p:txBody>
          <a:bodyPr/>
          <a:lstStyle/>
          <a:p>
            <a:pPr lvl="0"/>
            <a:fld id="{C650BBD8-55B6-487E-80EE-9C04E6D7F515}" type="slidenum">
              <a:rPr lang="en-GB" smtClean="0"/>
              <a:t>60</a:t>
            </a:fld>
            <a:endParaRPr lang="en-GB" dirty="0"/>
          </a:p>
        </p:txBody>
      </p:sp>
      <p:sp>
        <p:nvSpPr>
          <p:cNvPr id="8" name="AutoShape 1">
            <a:extLst>
              <a:ext uri="{FF2B5EF4-FFF2-40B4-BE49-F238E27FC236}">
                <a16:creationId xmlns="" xmlns:a16="http://schemas.microsoft.com/office/drawing/2014/main" id="{ABE496C2-9DFC-4746-A259-F9529602DA43}"/>
              </a:ext>
            </a:extLst>
          </p:cNvPr>
          <p:cNvSpPr>
            <a:spLocks/>
          </p:cNvSpPr>
          <p:nvPr/>
        </p:nvSpPr>
        <p:spPr bwMode="auto">
          <a:xfrm>
            <a:off x="-352648" y="2906936"/>
            <a:ext cx="3175000" cy="2819400"/>
          </a:xfrm>
          <a:prstGeom prst="roundRect">
            <a:avLst>
              <a:gd name="adj" fmla="val 6755"/>
            </a:avLst>
          </a:prstGeom>
          <a:solidFill>
            <a:schemeClr val="accent1"/>
          </a:solidFill>
          <a:ln w="25400">
            <a:solidFill>
              <a:srgbClr val="003C83"/>
            </a:solidFill>
            <a:round/>
            <a:headEnd/>
            <a:tailEnd/>
          </a:ln>
          <a:effectLst>
            <a:outerShdw blurRad="114300" dist="63500" dir="2700000" algn="ctr" rotWithShape="0">
              <a:schemeClr val="bg2">
                <a:alpha val="29999"/>
              </a:schemeClr>
            </a:outerShdw>
          </a:effectLst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9" name="AutoShape 3">
            <a:extLst>
              <a:ext uri="{FF2B5EF4-FFF2-40B4-BE49-F238E27FC236}">
                <a16:creationId xmlns="" xmlns:a16="http://schemas.microsoft.com/office/drawing/2014/main" id="{165C14B5-C75D-4C5C-8438-BB4253DDFF86}"/>
              </a:ext>
            </a:extLst>
          </p:cNvPr>
          <p:cNvSpPr>
            <a:spLocks/>
          </p:cNvSpPr>
          <p:nvPr/>
        </p:nvSpPr>
        <p:spPr bwMode="auto">
          <a:xfrm>
            <a:off x="2974752" y="2906936"/>
            <a:ext cx="3175000" cy="2819400"/>
          </a:xfrm>
          <a:prstGeom prst="roundRect">
            <a:avLst>
              <a:gd name="adj" fmla="val 6755"/>
            </a:avLst>
          </a:prstGeom>
          <a:solidFill>
            <a:schemeClr val="accent1"/>
          </a:solidFill>
          <a:ln w="25400">
            <a:solidFill>
              <a:srgbClr val="00531C"/>
            </a:solidFill>
            <a:round/>
            <a:headEnd/>
            <a:tailEnd/>
          </a:ln>
          <a:effectLst>
            <a:outerShdw blurRad="114300" dist="63500" dir="2700000" algn="ctr" rotWithShape="0">
              <a:schemeClr val="bg2">
                <a:alpha val="29999"/>
              </a:schemeClr>
            </a:outerShdw>
          </a:effectLst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0" name="AutoShape 4">
            <a:extLst>
              <a:ext uri="{FF2B5EF4-FFF2-40B4-BE49-F238E27FC236}">
                <a16:creationId xmlns="" xmlns:a16="http://schemas.microsoft.com/office/drawing/2014/main" id="{0CEBF83E-94D8-43CF-BE30-8DD26A9A43A0}"/>
              </a:ext>
            </a:extLst>
          </p:cNvPr>
          <p:cNvSpPr>
            <a:spLocks/>
          </p:cNvSpPr>
          <p:nvPr/>
        </p:nvSpPr>
        <p:spPr bwMode="auto">
          <a:xfrm>
            <a:off x="6264052" y="2906936"/>
            <a:ext cx="3175000" cy="2819400"/>
          </a:xfrm>
          <a:prstGeom prst="roundRect">
            <a:avLst>
              <a:gd name="adj" fmla="val 6755"/>
            </a:avLst>
          </a:prstGeom>
          <a:solidFill>
            <a:schemeClr val="accent1"/>
          </a:solidFill>
          <a:ln w="25400">
            <a:solidFill>
              <a:srgbClr val="FD402F"/>
            </a:solidFill>
            <a:round/>
            <a:headEnd/>
            <a:tailEnd/>
          </a:ln>
          <a:effectLst>
            <a:outerShdw blurRad="114300" dist="63500" dir="2700000" algn="ctr" rotWithShape="0">
              <a:schemeClr val="bg2">
                <a:alpha val="29999"/>
              </a:schemeClr>
            </a:outerShdw>
          </a:effectLst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1" charset="0"/>
                <a:ea typeface="ヒラギノ角ゴ Pro W3" pitchFamily="1" charset="-128"/>
                <a:sym typeface="Gill Sans" pitchFamily="1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53202618-C923-4332-AEEC-2386C5600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2" y="3999136"/>
            <a:ext cx="774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6">
            <a:extLst>
              <a:ext uri="{FF2B5EF4-FFF2-40B4-BE49-F238E27FC236}">
                <a16:creationId xmlns="" xmlns:a16="http://schemas.microsoft.com/office/drawing/2014/main" id="{9B81B6F2-5709-4FC3-AD40-51D6C5A30452}"/>
              </a:ext>
            </a:extLst>
          </p:cNvPr>
          <p:cNvGrpSpPr>
            <a:grpSpLocks/>
          </p:cNvGrpSpPr>
          <p:nvPr/>
        </p:nvGrpSpPr>
        <p:grpSpPr bwMode="auto">
          <a:xfrm>
            <a:off x="-136748" y="3122836"/>
            <a:ext cx="2603500" cy="673100"/>
            <a:chOff x="0" y="0"/>
            <a:chExt cx="1640" cy="424"/>
          </a:xfrm>
        </p:grpSpPr>
        <p:pic>
          <p:nvPicPr>
            <p:cNvPr id="13" name="Picture 7">
              <a:extLst>
                <a:ext uri="{FF2B5EF4-FFF2-40B4-BE49-F238E27FC236}">
                  <a16:creationId xmlns="" xmlns:a16="http://schemas.microsoft.com/office/drawing/2014/main" id="{0DC30FB9-62A8-4820-A30B-2BC94F75D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88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="" xmlns:a16="http://schemas.microsoft.com/office/drawing/2014/main" id="{EF4E0B6A-5CE7-4BA7-989A-340E937200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0"/>
              <a:ext cx="488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9">
              <a:extLst>
                <a:ext uri="{FF2B5EF4-FFF2-40B4-BE49-F238E27FC236}">
                  <a16:creationId xmlns="" xmlns:a16="http://schemas.microsoft.com/office/drawing/2014/main" id="{450526ED-3A56-43F5-8DF0-A416D38CF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0"/>
              <a:ext cx="488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0">
            <a:extLst>
              <a:ext uri="{FF2B5EF4-FFF2-40B4-BE49-F238E27FC236}">
                <a16:creationId xmlns="" xmlns:a16="http://schemas.microsoft.com/office/drawing/2014/main" id="{B951AA14-F3B0-4788-B7D4-7A808647E9E5}"/>
              </a:ext>
            </a:extLst>
          </p:cNvPr>
          <p:cNvGrpSpPr>
            <a:grpSpLocks/>
          </p:cNvGrpSpPr>
          <p:nvPr/>
        </p:nvGrpSpPr>
        <p:grpSpPr bwMode="auto">
          <a:xfrm>
            <a:off x="-136748" y="4824636"/>
            <a:ext cx="2603500" cy="673100"/>
            <a:chOff x="0" y="0"/>
            <a:chExt cx="1640" cy="424"/>
          </a:xfrm>
        </p:grpSpPr>
        <p:pic>
          <p:nvPicPr>
            <p:cNvPr id="17" name="Picture 11">
              <a:extLst>
                <a:ext uri="{FF2B5EF4-FFF2-40B4-BE49-F238E27FC236}">
                  <a16:creationId xmlns="" xmlns:a16="http://schemas.microsoft.com/office/drawing/2014/main" id="{F8D13296-C51F-4211-87FB-5CD6976F0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"/>
              <a:ext cx="488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2">
              <a:extLst>
                <a:ext uri="{FF2B5EF4-FFF2-40B4-BE49-F238E27FC236}">
                  <a16:creationId xmlns="" xmlns:a16="http://schemas.microsoft.com/office/drawing/2014/main" id="{2BF76EBC-DD2F-4CA0-88F8-C276F512D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0"/>
              <a:ext cx="488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3">
              <a:extLst>
                <a:ext uri="{FF2B5EF4-FFF2-40B4-BE49-F238E27FC236}">
                  <a16:creationId xmlns="" xmlns:a16="http://schemas.microsoft.com/office/drawing/2014/main" id="{31EA9445-3E72-4E78-99D6-D1BD596A4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0"/>
              <a:ext cx="488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4">
            <a:extLst>
              <a:ext uri="{FF2B5EF4-FFF2-40B4-BE49-F238E27FC236}">
                <a16:creationId xmlns="" xmlns:a16="http://schemas.microsoft.com/office/drawing/2014/main" id="{7AC38015-3648-4A5A-BAF7-C9D07DB99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52" y="3122836"/>
            <a:ext cx="774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>
            <a:extLst>
              <a:ext uri="{FF2B5EF4-FFF2-40B4-BE49-F238E27FC236}">
                <a16:creationId xmlns="" xmlns:a16="http://schemas.microsoft.com/office/drawing/2014/main" id="{7B826196-43AD-4895-BA97-6BE8A082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952" y="3122836"/>
            <a:ext cx="774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>
            <a:extLst>
              <a:ext uri="{FF2B5EF4-FFF2-40B4-BE49-F238E27FC236}">
                <a16:creationId xmlns="" xmlns:a16="http://schemas.microsoft.com/office/drawing/2014/main" id="{1447B6E3-3A73-4AB6-9A67-0BA3B5F2B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552" y="3973736"/>
            <a:ext cx="774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>
            <a:extLst>
              <a:ext uri="{FF2B5EF4-FFF2-40B4-BE49-F238E27FC236}">
                <a16:creationId xmlns="" xmlns:a16="http://schemas.microsoft.com/office/drawing/2014/main" id="{44180D76-58EC-4A65-9D7A-25FDEDDE8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852" y="3973736"/>
            <a:ext cx="774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8">
            <a:extLst>
              <a:ext uri="{FF2B5EF4-FFF2-40B4-BE49-F238E27FC236}">
                <a16:creationId xmlns="" xmlns:a16="http://schemas.microsoft.com/office/drawing/2014/main" id="{7540A8D0-596B-4861-9930-3D30F82D4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552" y="4824636"/>
            <a:ext cx="774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9">
            <a:extLst>
              <a:ext uri="{FF2B5EF4-FFF2-40B4-BE49-F238E27FC236}">
                <a16:creationId xmlns="" xmlns:a16="http://schemas.microsoft.com/office/drawing/2014/main" id="{A38F80C9-A999-4037-866D-D7B883A0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952" y="3973736"/>
            <a:ext cx="774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>
            <a:extLst>
              <a:ext uri="{FF2B5EF4-FFF2-40B4-BE49-F238E27FC236}">
                <a16:creationId xmlns="" xmlns:a16="http://schemas.microsoft.com/office/drawing/2014/main" id="{7D9C41EF-C562-4A71-896F-86445DBC6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52" y="3973736"/>
            <a:ext cx="774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1">
            <a:extLst>
              <a:ext uri="{FF2B5EF4-FFF2-40B4-BE49-F238E27FC236}">
                <a16:creationId xmlns="" xmlns:a16="http://schemas.microsoft.com/office/drawing/2014/main" id="{02F18E19-9305-4895-A1DC-FD75EBA35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852" y="3148236"/>
            <a:ext cx="774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2">
            <a:extLst>
              <a:ext uri="{FF2B5EF4-FFF2-40B4-BE49-F238E27FC236}">
                <a16:creationId xmlns="" xmlns:a16="http://schemas.microsoft.com/office/drawing/2014/main" id="{573ABD4E-5A26-466B-AEC4-CF1738709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852" y="4405536"/>
            <a:ext cx="774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3">
            <a:extLst>
              <a:ext uri="{FF2B5EF4-FFF2-40B4-BE49-F238E27FC236}">
                <a16:creationId xmlns="" xmlns:a16="http://schemas.microsoft.com/office/drawing/2014/main" id="{1DD979DC-678D-4395-A984-DB2CBBB9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152" y="3554636"/>
            <a:ext cx="774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4">
            <a:extLst>
              <a:ext uri="{FF2B5EF4-FFF2-40B4-BE49-F238E27FC236}">
                <a16:creationId xmlns="" xmlns:a16="http://schemas.microsoft.com/office/drawing/2014/main" id="{46B475D7-B91D-44F6-835B-34927124A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52" y="3580036"/>
            <a:ext cx="774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5">
            <a:extLst>
              <a:ext uri="{FF2B5EF4-FFF2-40B4-BE49-F238E27FC236}">
                <a16:creationId xmlns="" xmlns:a16="http://schemas.microsoft.com/office/drawing/2014/main" id="{8E5257AE-766E-464D-B501-BA36A5A4E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52" y="4405536"/>
            <a:ext cx="774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6">
            <a:extLst>
              <a:ext uri="{FF2B5EF4-FFF2-40B4-BE49-F238E27FC236}">
                <a16:creationId xmlns="" xmlns:a16="http://schemas.microsoft.com/office/drawing/2014/main" id="{169496C4-EC2C-41C4-9CA9-09784AA6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252" y="4430936"/>
            <a:ext cx="774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27">
            <a:extLst>
              <a:ext uri="{FF2B5EF4-FFF2-40B4-BE49-F238E27FC236}">
                <a16:creationId xmlns="" xmlns:a16="http://schemas.microsoft.com/office/drawing/2014/main" id="{A84C7830-5BB5-4B3F-B12C-62249F0BE14A}"/>
              </a:ext>
            </a:extLst>
          </p:cNvPr>
          <p:cNvGrpSpPr>
            <a:grpSpLocks/>
          </p:cNvGrpSpPr>
          <p:nvPr/>
        </p:nvGrpSpPr>
        <p:grpSpPr bwMode="auto">
          <a:xfrm>
            <a:off x="2339752" y="1052736"/>
            <a:ext cx="4445000" cy="1473200"/>
            <a:chOff x="0" y="0"/>
            <a:chExt cx="2800" cy="928"/>
          </a:xfrm>
        </p:grpSpPr>
        <p:sp>
          <p:nvSpPr>
            <p:cNvPr id="34" name="AutoShape 28">
              <a:extLst>
                <a:ext uri="{FF2B5EF4-FFF2-40B4-BE49-F238E27FC236}">
                  <a16:creationId xmlns="" xmlns:a16="http://schemas.microsoft.com/office/drawing/2014/main" id="{D952E737-0F35-4530-9832-9A5CD1954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800" cy="928"/>
            </a:xfrm>
            <a:prstGeom prst="roundRect">
              <a:avLst>
                <a:gd name="adj" fmla="val 20685"/>
              </a:avLst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114300" dist="63500" dir="2700000" algn="ctr" rotWithShape="0">
                <a:schemeClr val="bg2">
                  <a:alpha val="29999"/>
                </a:schemeClr>
              </a:outerShdw>
            </a:effectLst>
          </p:spPr>
          <p:txBody>
            <a:bodyPr/>
            <a:lstStyle>
              <a:lvl1pPr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1pPr>
              <a:lvl2pPr marL="742950" indent="-28575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2pPr>
              <a:lvl3pPr marL="11430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3pPr>
              <a:lvl4pPr marL="16002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4pPr>
              <a:lvl5pPr marL="2057400" indent="-228600"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pitchFamily="1" charset="0"/>
                  <a:ea typeface="ヒラギノ角ゴ Pro W3" pitchFamily="1" charset="-128"/>
                  <a:sym typeface="Gill Sans" pitchFamily="1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35" name="Picture 29">
              <a:extLst>
                <a:ext uri="{FF2B5EF4-FFF2-40B4-BE49-F238E27FC236}">
                  <a16:creationId xmlns="" xmlns:a16="http://schemas.microsoft.com/office/drawing/2014/main" id="{BD5AAE02-DAD7-49E8-8340-84A4BD65A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" y="248"/>
              <a:ext cx="488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0">
              <a:extLst>
                <a:ext uri="{FF2B5EF4-FFF2-40B4-BE49-F238E27FC236}">
                  <a16:creationId xmlns="" xmlns:a16="http://schemas.microsoft.com/office/drawing/2014/main" id="{FBB7540F-7FEC-4ED0-B60B-510D04CA10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" y="264"/>
              <a:ext cx="488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1">
              <a:extLst>
                <a:ext uri="{FF2B5EF4-FFF2-40B4-BE49-F238E27FC236}">
                  <a16:creationId xmlns="" xmlns:a16="http://schemas.microsoft.com/office/drawing/2014/main" id="{9416D2FB-B618-4A0F-BDDF-9CFE6CB5BB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" y="248"/>
              <a:ext cx="488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Picture 32">
            <a:extLst>
              <a:ext uri="{FF2B5EF4-FFF2-40B4-BE49-F238E27FC236}">
                <a16:creationId xmlns="" xmlns:a16="http://schemas.microsoft.com/office/drawing/2014/main" id="{4A1C70F6-7A38-4A73-8024-3D1C3CA44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52" y="3973736"/>
            <a:ext cx="774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>
                    <a:alpha val="20000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3">
            <a:extLst>
              <a:ext uri="{FF2B5EF4-FFF2-40B4-BE49-F238E27FC236}">
                <a16:creationId xmlns="" xmlns:a16="http://schemas.microsoft.com/office/drawing/2014/main" id="{8C3FBA27-56AE-4A43-A968-4186B287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852" y="3148236"/>
            <a:ext cx="774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>
                    <a:alpha val="20000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4">
            <a:extLst>
              <a:ext uri="{FF2B5EF4-FFF2-40B4-BE49-F238E27FC236}">
                <a16:creationId xmlns="" xmlns:a16="http://schemas.microsoft.com/office/drawing/2014/main" id="{514B2893-4ED1-49C4-AB7D-E51E9CD2A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852" y="4405536"/>
            <a:ext cx="774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>
                    <a:alpha val="20000"/>
                  </a:schemeClr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2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en-GB" smtClean="0"/>
              <a:t>61</a:t>
            </a:fld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4868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r>
              <a:rPr lang="en-GB" dirty="0"/>
              <a:t>Thank you folks, that’s all I have!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DAC0A55-3498-436D-96C3-172B9B96A945}"/>
              </a:ext>
            </a:extLst>
          </p:cNvPr>
          <p:cNvSpPr>
            <a:spLocks/>
          </p:cNvSpPr>
          <p:nvPr/>
        </p:nvSpPr>
        <p:spPr bwMode="auto">
          <a:xfrm>
            <a:off x="5076056" y="4221088"/>
            <a:ext cx="4038671" cy="165348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63500" dist="63499" dir="3119999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ctr" eaLnBrk="1" hangingPunct="1">
              <a:spcBef>
                <a:spcPts val="500"/>
              </a:spcBef>
              <a:defRPr/>
            </a:pPr>
            <a:r>
              <a:rPr lang="en-US" sz="1400" dirty="0" err="1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En</a:t>
            </a:r>
            <a:r>
              <a:rPr lang="en-US" sz="1400" dirty="0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 del </a:t>
            </a:r>
            <a:r>
              <a:rPr lang="en-US" sz="1400" dirty="0" err="1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af</a:t>
            </a:r>
            <a:r>
              <a:rPr lang="en-US" sz="1400" dirty="0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 </a:t>
            </a:r>
            <a:r>
              <a:rPr lang="en-US" sz="1400" dirty="0" err="1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denne</a:t>
            </a:r>
            <a:r>
              <a:rPr lang="en-US" sz="1400" dirty="0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 </a:t>
            </a:r>
            <a:r>
              <a:rPr lang="en-US" sz="1400" dirty="0" err="1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powerpoint</a:t>
            </a:r>
            <a:r>
              <a:rPr lang="en-US" sz="1400" dirty="0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 </a:t>
            </a:r>
            <a:r>
              <a:rPr lang="en-US" sz="1400" dirty="0" err="1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er</a:t>
            </a:r>
            <a:r>
              <a:rPr lang="en-US" sz="1400" dirty="0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 et remix </a:t>
            </a:r>
            <a:r>
              <a:rPr lang="en-US" sz="1400" dirty="0" err="1" smtClean="0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af</a:t>
            </a:r>
            <a:r>
              <a:rPr lang="en-US" sz="1400" dirty="0" smtClean="0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 </a:t>
            </a:r>
            <a:r>
              <a:rPr lang="en-US" sz="1400" dirty="0" err="1" smtClean="0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en</a:t>
            </a:r>
            <a:r>
              <a:rPr lang="en-US" sz="1400" dirty="0" smtClean="0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 </a:t>
            </a:r>
            <a:r>
              <a:rPr lang="en-US" sz="1400" dirty="0" err="1" smtClean="0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powerpoint</a:t>
            </a:r>
            <a:r>
              <a:rPr lang="en-US" sz="1400" dirty="0" smtClean="0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 </a:t>
            </a:r>
            <a:r>
              <a:rPr lang="en-US" sz="1400" dirty="0" err="1" smtClean="0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lavet</a:t>
            </a:r>
            <a:r>
              <a:rPr lang="en-US" sz="1400" dirty="0" smtClean="0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 </a:t>
            </a:r>
            <a:r>
              <a:rPr lang="en-US" sz="1400" dirty="0" err="1"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af</a:t>
            </a:r>
            <a:r>
              <a:rPr lang="en-US" sz="1400" dirty="0">
                <a:solidFill>
                  <a:schemeClr val="tx1"/>
                </a:solidFill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:</a:t>
            </a:r>
          </a:p>
          <a:p>
            <a:pPr algn="ctr" eaLnBrk="1" hangingPunct="1">
              <a:spcBef>
                <a:spcPts val="500"/>
              </a:spcBef>
              <a:defRPr/>
            </a:pPr>
            <a:r>
              <a:rPr lang="en-US" sz="1400" dirty="0">
                <a:solidFill>
                  <a:schemeClr val="tx1"/>
                </a:solidFill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 Mike Cohn</a:t>
            </a:r>
          </a:p>
          <a:p>
            <a:pPr algn="ctr" eaLnBrk="1" hangingPunct="1">
              <a:spcBef>
                <a:spcPts val="500"/>
              </a:spcBef>
              <a:defRPr/>
            </a:pPr>
            <a:r>
              <a:rPr lang="en-US" sz="1400" dirty="0">
                <a:solidFill>
                  <a:schemeClr val="tx1"/>
                </a:solidFill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mike@mountaingoatsoftware.com</a:t>
            </a:r>
          </a:p>
          <a:p>
            <a:pPr algn="ctr" eaLnBrk="1" hangingPunct="1">
              <a:spcBef>
                <a:spcPts val="500"/>
              </a:spcBef>
              <a:defRPr/>
            </a:pPr>
            <a:r>
              <a:rPr lang="en-US" sz="1400" dirty="0">
                <a:solidFill>
                  <a:schemeClr val="tx1"/>
                </a:solidFill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www.mountaingoatsoftware.com</a:t>
            </a:r>
          </a:p>
          <a:p>
            <a:pPr algn="ctr" eaLnBrk="1" hangingPunct="1">
              <a:spcBef>
                <a:spcPts val="500"/>
              </a:spcBef>
              <a:defRPr/>
            </a:pPr>
            <a:r>
              <a:rPr lang="en-US" sz="1400" dirty="0">
                <a:solidFill>
                  <a:schemeClr val="tx1"/>
                </a:solidFill>
                <a:latin typeface="Gill Sans" pitchFamily="-64" charset="0"/>
                <a:ea typeface="ヒラギノ角ゴ Pro W3" pitchFamily="-65" charset="-128"/>
                <a:sym typeface="Gill Sans" pitchFamily="-64" charset="0"/>
              </a:rPr>
              <a:t>(720) 890-6110</a:t>
            </a:r>
          </a:p>
        </p:txBody>
      </p:sp>
    </p:spTree>
    <p:extLst>
      <p:ext uri="{BB962C8B-B14F-4D97-AF65-F5344CB8AC3E}">
        <p14:creationId xmlns:p14="http://schemas.microsoft.com/office/powerpoint/2010/main" val="2831954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uk-UA" smtClean="0"/>
              <a:t>7</a:t>
            </a:fld>
            <a:endParaRPr lang="uk-UA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-252536" y="-99392"/>
            <a:ext cx="9461500" cy="1066800"/>
          </a:xfrm>
        </p:spPr>
        <p:txBody>
          <a:bodyPr/>
          <a:lstStyle/>
          <a:p>
            <a:pPr eaLnBrk="1" hangingPunct="1"/>
            <a:r>
              <a:rPr lang="en-US" altLang="en-US" dirty="0"/>
              <a:t>Agile manifest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227483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" charset="0"/>
              </a:rPr>
              <a:t>Individer</a:t>
            </a:r>
            <a:r>
              <a:rPr lang="en-US" sz="2800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" charset="0"/>
              </a:rPr>
              <a:t>og</a:t>
            </a:r>
            <a:r>
              <a:rPr lang="en-US" sz="2800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" charset="0"/>
              </a:rPr>
              <a:t>samarbejde</a:t>
            </a:r>
            <a:r>
              <a:rPr lang="en-US" sz="2800" dirty="0">
                <a:solidFill>
                  <a:schemeClr val="bg1"/>
                </a:solidFill>
                <a:latin typeface="Times" charset="0"/>
              </a:rPr>
              <a:t> &gt; processer </a:t>
            </a:r>
            <a:r>
              <a:rPr lang="en-US" sz="2800" dirty="0" err="1">
                <a:solidFill>
                  <a:schemeClr val="bg1"/>
                </a:solidFill>
                <a:latin typeface="Times" charset="0"/>
              </a:rPr>
              <a:t>og</a:t>
            </a:r>
            <a:r>
              <a:rPr lang="en-US" sz="2800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" charset="0"/>
              </a:rPr>
              <a:t>værktøjer</a:t>
            </a:r>
            <a:r>
              <a:rPr lang="en-US" sz="2800" dirty="0">
                <a:solidFill>
                  <a:schemeClr val="bg1"/>
                </a:solidFill>
                <a:latin typeface="Times" charset="0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Times" charset="0"/>
              </a:rPr>
            </a:br>
            <a:r>
              <a:rPr lang="en-US" sz="2800" dirty="0" err="1">
                <a:solidFill>
                  <a:schemeClr val="bg1"/>
                </a:solidFill>
                <a:latin typeface="Times" charset="0"/>
              </a:rPr>
              <a:t>Velfungerende</a:t>
            </a:r>
            <a:r>
              <a:rPr lang="en-US" sz="2800" dirty="0">
                <a:solidFill>
                  <a:schemeClr val="bg1"/>
                </a:solidFill>
                <a:latin typeface="Times" charset="0"/>
              </a:rPr>
              <a:t> software &gt; </a:t>
            </a:r>
            <a:r>
              <a:rPr lang="en-US" sz="2800" dirty="0" err="1">
                <a:solidFill>
                  <a:schemeClr val="bg1"/>
                </a:solidFill>
                <a:latin typeface="Times" charset="0"/>
              </a:rPr>
              <a:t>omfattende</a:t>
            </a:r>
            <a:r>
              <a:rPr lang="en-US" sz="2800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" charset="0"/>
              </a:rPr>
              <a:t>dokumentation</a:t>
            </a:r>
            <a:r>
              <a:rPr lang="en-US" sz="2800" dirty="0">
                <a:solidFill>
                  <a:schemeClr val="bg1"/>
                </a:solidFill>
                <a:latin typeface="Times" charset="0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Times" charset="0"/>
              </a:rPr>
            </a:br>
            <a:r>
              <a:rPr lang="en-US" sz="2800" dirty="0" err="1">
                <a:solidFill>
                  <a:schemeClr val="bg1"/>
                </a:solidFill>
                <a:latin typeface="Times" charset="0"/>
              </a:rPr>
              <a:t>Samarbejde</a:t>
            </a:r>
            <a:r>
              <a:rPr lang="en-US" sz="2800" dirty="0">
                <a:solidFill>
                  <a:schemeClr val="bg1"/>
                </a:solidFill>
                <a:latin typeface="Times" charset="0"/>
              </a:rPr>
              <a:t> med </a:t>
            </a:r>
            <a:r>
              <a:rPr lang="en-US" sz="2800" dirty="0" err="1">
                <a:solidFill>
                  <a:schemeClr val="bg1"/>
                </a:solidFill>
                <a:latin typeface="Times" charset="0"/>
              </a:rPr>
              <a:t>kunden</a:t>
            </a:r>
            <a:r>
              <a:rPr lang="en-US" sz="2800" dirty="0">
                <a:solidFill>
                  <a:schemeClr val="bg1"/>
                </a:solidFill>
                <a:latin typeface="Times" charset="0"/>
              </a:rPr>
              <a:t> &gt; </a:t>
            </a:r>
            <a:r>
              <a:rPr lang="en-US" sz="2800" dirty="0" err="1">
                <a:solidFill>
                  <a:schemeClr val="bg1"/>
                </a:solidFill>
                <a:latin typeface="Times" charset="0"/>
              </a:rPr>
              <a:t>kontraktforhandling</a:t>
            </a:r>
            <a:r>
              <a:rPr lang="en-US" sz="2800" dirty="0">
                <a:solidFill>
                  <a:schemeClr val="bg1"/>
                </a:solidFill>
                <a:latin typeface="Times" charset="0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Times" charset="0"/>
              </a:rPr>
            </a:br>
            <a:r>
              <a:rPr lang="en-US" sz="2800" dirty="0" err="1">
                <a:solidFill>
                  <a:schemeClr val="bg1"/>
                </a:solidFill>
                <a:latin typeface="Times" charset="0"/>
              </a:rPr>
              <a:t>Håndtering</a:t>
            </a:r>
            <a:r>
              <a:rPr lang="en-US" sz="2800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" charset="0"/>
              </a:rPr>
              <a:t>af</a:t>
            </a:r>
            <a:r>
              <a:rPr lang="en-US" sz="2800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" charset="0"/>
              </a:rPr>
              <a:t>forandringer</a:t>
            </a:r>
            <a:r>
              <a:rPr lang="en-US" sz="2800" dirty="0">
                <a:solidFill>
                  <a:schemeClr val="bg1"/>
                </a:solidFill>
                <a:latin typeface="Times" charset="0"/>
              </a:rPr>
              <a:t> &gt; </a:t>
            </a:r>
            <a:r>
              <a:rPr lang="en-US" sz="2800" dirty="0" err="1">
                <a:solidFill>
                  <a:schemeClr val="bg1"/>
                </a:solidFill>
                <a:latin typeface="Times" charset="0"/>
              </a:rPr>
              <a:t>fastholdelse</a:t>
            </a:r>
            <a:r>
              <a:rPr lang="en-US" sz="2800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" charset="0"/>
              </a:rPr>
              <a:t>af</a:t>
            </a:r>
            <a:r>
              <a:rPr lang="en-US" sz="2800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" charset="0"/>
              </a:rPr>
              <a:t>en</a:t>
            </a:r>
            <a:r>
              <a:rPr lang="en-US" sz="2800" dirty="0">
                <a:solidFill>
                  <a:schemeClr val="bg1"/>
                </a:solidFill>
                <a:latin typeface="Times" charset="0"/>
              </a:rPr>
              <a:t> 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4095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" charset="0"/>
              </a:rPr>
              <a:t>Vi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afdækker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bedre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måder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at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udvikle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software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på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  <a:latin typeface="Times" charset="0"/>
              </a:rPr>
              <a:t>ved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at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gøre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det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og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ved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at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hjælpe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andre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med at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gøre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det.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  <a:latin typeface="Times" charset="0"/>
              </a:rPr>
              <a:t>Gennem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dette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arbejde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har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vi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lært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at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værdsætte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5656" y="4600152"/>
            <a:ext cx="5292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charset="0"/>
              </a:rPr>
              <a:t>Der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er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værdi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punkterne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til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højre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,</a:t>
            </a:r>
            <a:br>
              <a:rPr lang="en-US" dirty="0">
                <a:solidFill>
                  <a:schemeClr val="bg1"/>
                </a:solidFill>
                <a:latin typeface="Times" charset="0"/>
              </a:rPr>
            </a:br>
            <a:r>
              <a:rPr lang="en-US" dirty="0">
                <a:solidFill>
                  <a:schemeClr val="bg1"/>
                </a:solidFill>
                <a:latin typeface="Times" charset="0"/>
              </a:rPr>
              <a:t>men vi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værdsætter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punkterne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til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venstre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" charset="0"/>
              </a:rPr>
              <a:t>højere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.</a:t>
            </a:r>
            <a:br>
              <a:rPr lang="en-US" dirty="0">
                <a:solidFill>
                  <a:schemeClr val="bg1"/>
                </a:solidFill>
                <a:latin typeface="Times" charset="0"/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13784" y="5398149"/>
            <a:ext cx="3043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dirty="0" err="1">
                <a:solidFill>
                  <a:schemeClr val="bg1"/>
                </a:solidFill>
              </a:rPr>
              <a:t>Kilde</a:t>
            </a:r>
            <a:r>
              <a:rPr lang="en-US" altLang="en-US" dirty="0">
                <a:solidFill>
                  <a:schemeClr val="bg1"/>
                </a:solidFill>
              </a:rPr>
              <a:t>: </a:t>
            </a:r>
            <a:r>
              <a:rPr lang="en-US" altLang="en-US" dirty="0" err="1">
                <a:solidFill>
                  <a:schemeClr val="bg1"/>
                </a:solidFill>
              </a:rPr>
              <a:t>www.agilemanifesto.org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419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="" xmlns:a16="http://schemas.microsoft.com/office/drawing/2014/main" id="{AF7F4A8F-4349-42C3-A718-19185D196A01}"/>
              </a:ext>
            </a:extLst>
          </p:cNvPr>
          <p:cNvSpPr/>
          <p:nvPr/>
        </p:nvSpPr>
        <p:spPr>
          <a:xfrm>
            <a:off x="6300192" y="3356992"/>
            <a:ext cx="216024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DDA97C-7CE1-47C6-9296-500B9F14E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Agile </a:t>
            </a:r>
            <a:r>
              <a:rPr lang="da-DK" dirty="0" err="1"/>
              <a:t>manifesto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620EB3D-B5F4-495F-9008-7F6B7403DCCB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8</a:t>
            </a:fld>
            <a:endParaRPr lang="x-none"/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2B86F68A-7517-4CD7-A685-3875C7FE90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361344"/>
              </p:ext>
            </p:extLst>
          </p:nvPr>
        </p:nvGraphicFramePr>
        <p:xfrm>
          <a:off x="457200" y="2760186"/>
          <a:ext cx="8229600" cy="220599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3881981264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398012903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30820351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Kent Beck</a:t>
                      </a:r>
                      <a:br>
                        <a:rPr lang="en-US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Mike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Beedle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Arie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van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Bennekum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Alistair Cockburn</a:t>
                      </a:r>
                      <a:br>
                        <a:rPr lang="en-US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Ward Cunningham</a:t>
                      </a:r>
                      <a:br>
                        <a:rPr lang="en-US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Martin Fowler</a:t>
                      </a:r>
                      <a:br>
                        <a:rPr lang="en-US" dirty="0">
                          <a:solidFill>
                            <a:schemeClr val="bg1"/>
                          </a:solidFill>
                        </a:rPr>
                      </a:b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142875" marR="142875" marT="142875" marB="1428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James Grenning</a:t>
                      </a:r>
                      <a:br>
                        <a:rPr lang="en-US">
                          <a:solidFill>
                            <a:schemeClr val="bg1"/>
                          </a:solidFill>
                        </a:rPr>
                      </a:br>
                      <a:r>
                        <a:rPr lang="en-US">
                          <a:solidFill>
                            <a:schemeClr val="bg1"/>
                          </a:solidFill>
                        </a:rPr>
                        <a:t>Jim Highsmith</a:t>
                      </a:r>
                      <a:br>
                        <a:rPr lang="en-US">
                          <a:solidFill>
                            <a:schemeClr val="bg1"/>
                          </a:solidFill>
                        </a:rPr>
                      </a:br>
                      <a:r>
                        <a:rPr lang="en-US">
                          <a:solidFill>
                            <a:schemeClr val="bg1"/>
                          </a:solidFill>
                        </a:rPr>
                        <a:t>Andrew Hunt</a:t>
                      </a:r>
                      <a:br>
                        <a:rPr lang="en-US">
                          <a:solidFill>
                            <a:schemeClr val="bg1"/>
                          </a:solidFill>
                        </a:rPr>
                      </a:br>
                      <a:r>
                        <a:rPr lang="en-US">
                          <a:solidFill>
                            <a:schemeClr val="bg1"/>
                          </a:solidFill>
                        </a:rPr>
                        <a:t>Ron Jeffries</a:t>
                      </a:r>
                      <a:br>
                        <a:rPr lang="en-US">
                          <a:solidFill>
                            <a:schemeClr val="bg1"/>
                          </a:solidFill>
                        </a:rPr>
                      </a:br>
                      <a:r>
                        <a:rPr lang="en-US">
                          <a:solidFill>
                            <a:schemeClr val="bg1"/>
                          </a:solidFill>
                        </a:rPr>
                        <a:t>Jon Kern</a:t>
                      </a:r>
                      <a:br>
                        <a:rPr lang="en-US">
                          <a:solidFill>
                            <a:schemeClr val="bg1"/>
                          </a:solidFill>
                        </a:rPr>
                      </a:br>
                      <a:r>
                        <a:rPr lang="en-US">
                          <a:solidFill>
                            <a:schemeClr val="bg1"/>
                          </a:solidFill>
                        </a:rPr>
                        <a:t>Brian Marick</a:t>
                      </a:r>
                      <a:br>
                        <a:rPr lang="en-US">
                          <a:solidFill>
                            <a:schemeClr val="bg1"/>
                          </a:solidFill>
                        </a:rPr>
                      </a:b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marL="142875" marR="142875" marT="142875" marB="1428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Robert C. Martin</a:t>
                      </a:r>
                      <a:br>
                        <a:rPr lang="en-US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Steve Mellor</a:t>
                      </a:r>
                      <a:br>
                        <a:rPr lang="en-US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Ken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Schwaber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Jeff Sutherland</a:t>
                      </a:r>
                      <a:br>
                        <a:rPr lang="en-US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Dave Thomas</a:t>
                      </a:r>
                      <a:br>
                        <a:rPr lang="en-US" dirty="0">
                          <a:solidFill>
                            <a:schemeClr val="bg1"/>
                          </a:solidFill>
                        </a:rPr>
                      </a:b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142875" marR="142875" marT="142875" marB="1428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88036237"/>
                  </a:ext>
                </a:extLst>
              </a:tr>
            </a:tbl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="" xmlns:a16="http://schemas.microsoft.com/office/drawing/2014/main" id="{0C7EAB44-FF31-4AC6-91B0-1A2DDC6B0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43749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42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5E1197-4C04-46B0-BA17-3FDED94E5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CE0A35-91F7-4A99-A00C-937A17461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a-DK" dirty="0"/>
              <a:t>&lt;/</a:t>
            </a:r>
            <a:r>
              <a:rPr lang="da-DK" dirty="0" err="1"/>
              <a:t>trivia</a:t>
            </a:r>
            <a:r>
              <a:rPr lang="da-DK" dirty="0"/>
              <a:t>&gt;</a:t>
            </a:r>
          </a:p>
          <a:p>
            <a:pPr marL="0" indent="0" algn="ctr">
              <a:buNone/>
            </a:pPr>
            <a:endParaRPr lang="da-DK" dirty="0"/>
          </a:p>
          <a:p>
            <a:pPr marL="0" indent="0" algn="ctr">
              <a:buNone/>
            </a:pPr>
            <a:r>
              <a:rPr lang="da-DK" dirty="0"/>
              <a:t>?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6C480B7-F00C-495F-8204-BB4CD4E23807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D3FCDE9-8FE6-438E-976A-39FBE98100A6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13477895"/>
      </p:ext>
    </p:extLst>
  </p:cSld>
  <p:clrMapOvr>
    <a:masterClrMapping/>
  </p:clrMapOvr>
</p:sld>
</file>

<file path=ppt/theme/theme1.xml><?xml version="1.0" encoding="utf-8"?>
<a:theme xmlns:a="http://schemas.openxmlformats.org/drawingml/2006/main" name="App Academy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App%20Academy%20ppt</Template>
  <TotalTime>9105</TotalTime>
  <Words>1739</Words>
  <Application>Microsoft Macintosh PowerPoint</Application>
  <PresentationFormat>On-screen Show (4:3)</PresentationFormat>
  <Paragraphs>483</Paragraphs>
  <Slides>61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Arial</vt:lpstr>
      <vt:lpstr>Calibri</vt:lpstr>
      <vt:lpstr>Gill Sans</vt:lpstr>
      <vt:lpstr>Mangal</vt:lpstr>
      <vt:lpstr>s</vt:lpstr>
      <vt:lpstr>Tahoma</vt:lpstr>
      <vt:lpstr>Times</vt:lpstr>
      <vt:lpstr>ヒラギノ角ゴ Pro W3</vt:lpstr>
      <vt:lpstr>App Academy ppt</vt:lpstr>
      <vt:lpstr>SCRUM</vt:lpstr>
      <vt:lpstr>Hvem er ham fyren her?</vt:lpstr>
      <vt:lpstr>Agenda</vt:lpstr>
      <vt:lpstr>Scrum</vt:lpstr>
      <vt:lpstr>Navnet</vt:lpstr>
      <vt:lpstr>Egenskaber</vt:lpstr>
      <vt:lpstr>Agile manifest</vt:lpstr>
      <vt:lpstr>Agile manifesto</vt:lpstr>
      <vt:lpstr>PowerPoint Presentation</vt:lpstr>
      <vt:lpstr>&lt;Roler&gt;</vt:lpstr>
      <vt:lpstr>Product owner</vt:lpstr>
      <vt:lpstr>Scrum master</vt:lpstr>
      <vt:lpstr>Development team</vt:lpstr>
      <vt:lpstr>Øvrige / Stakeholders</vt:lpstr>
      <vt:lpstr>Rolerne</vt:lpstr>
      <vt:lpstr>?</vt:lpstr>
      <vt:lpstr>Øvelse 1</vt:lpstr>
      <vt:lpstr>Scrum master/Product owner</vt:lpstr>
      <vt:lpstr>Scrum master/developers</vt:lpstr>
      <vt:lpstr>Scrum master/øvrige</vt:lpstr>
      <vt:lpstr>PowerPoint Presentation</vt:lpstr>
      <vt:lpstr>PowerPoint Presentation</vt:lpstr>
      <vt:lpstr>&lt;Genstande&gt;</vt:lpstr>
      <vt:lpstr>Product backlog</vt:lpstr>
      <vt:lpstr>Product backlog</vt:lpstr>
      <vt:lpstr>PBI</vt:lpstr>
      <vt:lpstr>PowerPoint Presentation</vt:lpstr>
      <vt:lpstr>Øvelse 2</vt:lpstr>
      <vt:lpstr>Planning poker</vt:lpstr>
      <vt:lpstr>Planning poker</vt:lpstr>
      <vt:lpstr>Øvelse 3</vt:lpstr>
      <vt:lpstr>Sprint backlog</vt:lpstr>
      <vt:lpstr>Sprint backlog</vt:lpstr>
      <vt:lpstr>Sprint backlog / eksempel</vt:lpstr>
      <vt:lpstr>Increment</vt:lpstr>
      <vt:lpstr>Increment</vt:lpstr>
      <vt:lpstr>Definition of done</vt:lpstr>
      <vt:lpstr>Øvelse 4</vt:lpstr>
      <vt:lpstr>PowerPoint Presentation</vt:lpstr>
      <vt:lpstr>&lt;Begivenheder&gt;</vt:lpstr>
      <vt:lpstr>Sprint planning</vt:lpstr>
      <vt:lpstr>PowerPoint Presentation</vt:lpstr>
      <vt:lpstr>Sprint</vt:lpstr>
      <vt:lpstr>Sprint</vt:lpstr>
      <vt:lpstr>Daily scrum</vt:lpstr>
      <vt:lpstr>Daily scrum</vt:lpstr>
      <vt:lpstr>Daily scrum eksempel</vt:lpstr>
      <vt:lpstr>Sprint review</vt:lpstr>
      <vt:lpstr>Sprint review</vt:lpstr>
      <vt:lpstr>Sprint review</vt:lpstr>
      <vt:lpstr>Sprint retrospective</vt:lpstr>
      <vt:lpstr>Sprint retrospective</vt:lpstr>
      <vt:lpstr>Sprint retrospective</vt:lpstr>
      <vt:lpstr>Det var kerne elementerne I scrum</vt:lpstr>
      <vt:lpstr>PowerPoint Presentation</vt:lpstr>
      <vt:lpstr>Summen/Værdier</vt:lpstr>
      <vt:lpstr>Lad os prøve</vt:lpstr>
      <vt:lpstr>Burndown chart</vt:lpstr>
      <vt:lpstr>PowerPoint Presentation</vt:lpstr>
      <vt:lpstr>Scrum of scrum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LAMP</dc:title>
  <dc:creator>Morten Wegelbye Holm</dc:creator>
  <cp:lastModifiedBy>Morten Holm</cp:lastModifiedBy>
  <cp:revision>321</cp:revision>
  <dcterms:created xsi:type="dcterms:W3CDTF">2014-02-21T22:41:24Z</dcterms:created>
  <dcterms:modified xsi:type="dcterms:W3CDTF">2018-04-17T20:16:41Z</dcterms:modified>
</cp:coreProperties>
</file>