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63" r:id="rId5"/>
    <p:sldId id="266" r:id="rId6"/>
    <p:sldId id="259" r:id="rId7"/>
    <p:sldId id="265" r:id="rId8"/>
    <p:sldId id="267" r:id="rId9"/>
    <p:sldId id="281" r:id="rId10"/>
    <p:sldId id="280" r:id="rId11"/>
    <p:sldId id="268" r:id="rId12"/>
    <p:sldId id="283" r:id="rId13"/>
    <p:sldId id="285" r:id="rId14"/>
    <p:sldId id="288" r:id="rId15"/>
    <p:sldId id="289" r:id="rId16"/>
    <p:sldId id="290" r:id="rId17"/>
    <p:sldId id="291" r:id="rId18"/>
    <p:sldId id="292" r:id="rId19"/>
    <p:sldId id="287" r:id="rId20"/>
    <p:sldId id="293" r:id="rId21"/>
    <p:sldId id="294" r:id="rId22"/>
    <p:sldId id="295" r:id="rId23"/>
    <p:sldId id="296" r:id="rId24"/>
    <p:sldId id="297" r:id="rId25"/>
    <p:sldId id="286" r:id="rId26"/>
  </p:sldIdLst>
  <p:sldSz cx="9939338" cy="7451725"/>
  <p:notesSz cx="6858000" cy="9144000"/>
  <p:defaultTextStyle>
    <a:defPPr>
      <a:defRPr lang="en-US"/>
    </a:defPPr>
    <a:lvl1pPr marL="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88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77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65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54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42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31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19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08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>
          <p15:clr>
            <a:srgbClr val="A4A3A4"/>
          </p15:clr>
        </p15:guide>
        <p15:guide id="2" pos="3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3B"/>
    <a:srgbClr val="FBB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/>
    <p:restoredTop sz="94629"/>
  </p:normalViewPr>
  <p:slideViewPr>
    <p:cSldViewPr snapToGrid="0">
      <p:cViewPr varScale="1">
        <p:scale>
          <a:sx n="99" d="100"/>
          <a:sy n="99" d="100"/>
        </p:scale>
        <p:origin x="1280" y="184"/>
      </p:cViewPr>
      <p:guideLst>
        <p:guide orient="horz" pos="2347"/>
        <p:guide pos="31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CF416-ED79-CF4B-8FB2-420826E6252E}" type="datetimeFigureOut">
              <a:rPr lang="en-US" smtClean="0"/>
              <a:t>1/27/19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6BB41-AE5D-9741-BCF3-352E8EE44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3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6BB41-AE5D-9741-BCF3-352E8EE441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" descr="5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279054"/>
            <a:ext cx="8309043" cy="2029164"/>
          </a:xfrm>
          <a:prstGeom prst="rect">
            <a:avLst/>
          </a:prstGeom>
        </p:spPr>
      </p:pic>
      <p:pic>
        <p:nvPicPr>
          <p:cNvPr id="10" name="Picture 2" descr="CPH_CBA_Payoff_NEG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90" y="1149719"/>
            <a:ext cx="7311326" cy="198320"/>
          </a:xfrm>
          <a:prstGeom prst="rect">
            <a:avLst/>
          </a:prstGeom>
        </p:spPr>
      </p:pic>
      <p:sp>
        <p:nvSpPr>
          <p:cNvPr id="20" name="Pladsholder til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236" y="3639312"/>
            <a:ext cx="7399879" cy="78468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sz="3600">
                <a:solidFill>
                  <a:srgbClr val="FBB04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a-DK"/>
              <a:t>Tilføj titel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6" y="4426458"/>
            <a:ext cx="7409023" cy="228523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>
                <a:solidFill>
                  <a:srgbClr val="FFFFFF"/>
                </a:solidFill>
              </a:rPr>
              <a:t>PowerPoint 31.07.2012 [RET DATO]</a:t>
            </a:r>
            <a:endParaRPr lang="da-DK"/>
          </a:p>
        </p:txBody>
      </p:sp>
      <p:pic>
        <p:nvPicPr>
          <p:cNvPr id="11" name="Picture 5" descr="CPHbusinessNEG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3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02" y="4855464"/>
            <a:ext cx="7589363" cy="779609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rgbClr val="FBB040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7" y="5644216"/>
            <a:ext cx="7589528" cy="14881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autem</a:t>
            </a:r>
            <a:r>
              <a:rPr lang="da-DK"/>
              <a:t> vel </a:t>
            </a:r>
            <a:r>
              <a:rPr lang="da-DK" err="1"/>
              <a:t>eum</a:t>
            </a:r>
            <a:r>
              <a:rPr lang="da-DK"/>
              <a:t> </a:t>
            </a:r>
            <a:r>
              <a:rPr lang="da-DK" err="1"/>
              <a:t>iriure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hendrerit</a:t>
            </a:r>
            <a:r>
              <a:rPr lang="da-DK"/>
              <a:t> in </a:t>
            </a:r>
            <a:r>
              <a:rPr lang="da-DK" err="1"/>
              <a:t>vulputate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</a:t>
            </a:r>
            <a:r>
              <a:rPr lang="da-DK" err="1"/>
              <a:t>hendrerit</a:t>
            </a:r>
            <a:r>
              <a:rPr lang="da-DK"/>
              <a:t> in </a:t>
            </a:r>
            <a:r>
              <a:rPr lang="da-DK" err="1"/>
              <a:t>vulputate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</a:t>
            </a:r>
            <a:r>
              <a:rPr lang="da-DK" err="1"/>
              <a:t>hendrerit</a:t>
            </a:r>
            <a:r>
              <a:rPr lang="da-DK"/>
              <a:t> in </a:t>
            </a:r>
            <a:r>
              <a:rPr lang="da-DK" err="1"/>
              <a:t>vulputate</a:t>
            </a:r>
            <a:r>
              <a:rPr lang="da-DK"/>
              <a:t> </a:t>
            </a:r>
            <a:r>
              <a:rPr lang="da-DK" err="1"/>
              <a:t>velit</a:t>
            </a:r>
            <a:endParaRPr lang="da-DK"/>
          </a:p>
        </p:txBody>
      </p:sp>
      <p:pic>
        <p:nvPicPr>
          <p:cNvPr id="6" name="Picture 5" descr="CPHbusinessNEG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191866" y="206906"/>
            <a:ext cx="9602430" cy="624490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FBB040"/>
                </a:solidFill>
              </a:defRPr>
            </a:lvl1pPr>
          </a:lstStyle>
          <a:p>
            <a:pPr lvl="0"/>
            <a:r>
              <a:rPr lang="da-DK"/>
              <a:t>Skriv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2088" y="927100"/>
            <a:ext cx="9602787" cy="593725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30" y="396736"/>
            <a:ext cx="8572679" cy="14403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330" y="1983677"/>
            <a:ext cx="8572679" cy="4728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330" y="6906646"/>
            <a:ext cx="2236351" cy="39673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92406" y="6906646"/>
            <a:ext cx="3354527" cy="3967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657" y="6906646"/>
            <a:ext cx="2236351" cy="39673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PHbusiness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334" y="6598079"/>
            <a:ext cx="2347874" cy="93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txStyles>
    <p:titleStyle>
      <a:lvl1pPr algn="l" defTabSz="496885" rtl="0" eaLnBrk="1" latinLnBrk="0" hangingPunct="1">
        <a:spcBef>
          <a:spcPct val="0"/>
        </a:spcBef>
        <a:buNone/>
        <a:defRPr sz="3600" kern="1200">
          <a:solidFill>
            <a:srgbClr val="FBB040"/>
          </a:solidFill>
          <a:latin typeface="Verdana"/>
          <a:ea typeface="+mj-ea"/>
          <a:cs typeface="Verdana"/>
        </a:defRPr>
      </a:lvl1pPr>
    </p:titleStyle>
    <p:bodyStyle>
      <a:lvl1pPr marL="372664" indent="-372664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1pPr>
      <a:lvl2pPr marL="807438" indent="-310553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2pPr>
      <a:lvl3pPr marL="124221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3pPr>
      <a:lvl4pPr marL="1739097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4pPr>
      <a:lvl5pPr marL="223598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5pPr>
      <a:lvl6pPr marL="273286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3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TCP_and_UDP_port_number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softlyngby.github.io/dat2sem2019SpringBornholm/Praktisk.html" TargetMode="External"/><Relationship Id="rId2" Type="http://schemas.openxmlformats.org/officeDocument/2006/relationships/hyperlink" Target="https://github.com/bornholm2sem2019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xkcd.com/1348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1118093" y="3342399"/>
            <a:ext cx="7294727" cy="1241954"/>
          </a:xfrm>
          <a:prstGeom prst="rect">
            <a:avLst/>
          </a:prstGeom>
        </p:spPr>
        <p:txBody>
          <a:bodyPr vert="horz" lIns="99377" tIns="49688" rIns="99377" bIns="49688" rtlCol="0" anchor="ctr">
            <a:noAutofit/>
          </a:bodyPr>
          <a:lstStyle>
            <a:lvl1pPr algn="l" defTabSz="496885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BB04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a-DK" dirty="0"/>
              <a:t>Velkommen til 2. semester på Bornholm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118093" y="4937262"/>
            <a:ext cx="7294728" cy="1241955"/>
          </a:xfrm>
          <a:prstGeom prst="rect">
            <a:avLst/>
          </a:prstGeom>
        </p:spPr>
        <p:txBody>
          <a:bodyPr vert="horz" lIns="99377" tIns="49688" rIns="99377" bIns="49688" rtlCol="0">
            <a:normAutofit/>
          </a:bodyPr>
          <a:lstStyle>
            <a:lvl1pPr marL="372664" indent="-372664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1pPr>
            <a:lvl2pPr marL="807438" indent="-310553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2pPr>
            <a:lvl3pPr marL="124221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3pPr>
            <a:lvl4pPr marL="1739097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4pPr>
            <a:lvl5pPr marL="2235982" indent="-248442" algn="l" defTabSz="496885" rtl="0" eaLnBrk="1" latinLnBrk="0" hangingPunct="1">
              <a:spcBef>
                <a:spcPct val="20000"/>
              </a:spcBef>
              <a:buClr>
                <a:srgbClr val="FBB040"/>
              </a:buClr>
              <a:buFont typeface="Wingdings" charset="2"/>
              <a:buChar char="§"/>
              <a:defRPr sz="1800" kern="1200">
                <a:solidFill>
                  <a:srgbClr val="00163B"/>
                </a:solidFill>
                <a:latin typeface="Verdana"/>
                <a:ea typeface="+mn-ea"/>
                <a:cs typeface="Verdana"/>
              </a:defRPr>
            </a:lvl5pPr>
            <a:lvl6pPr marL="273286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975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6637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23522" indent="-248442" algn="l" defTabSz="496885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Nikolaj Brandt Hemmeshøj</a:t>
            </a:r>
          </a:p>
          <a:p>
            <a:pPr marL="0" indent="0">
              <a:buNone/>
            </a:pPr>
            <a:r>
              <a:rPr lang="da-DK" dirty="0">
                <a:solidFill>
                  <a:schemeClr val="bg1"/>
                </a:solidFill>
              </a:rPr>
              <a:t>Jon Bertelsen</a:t>
            </a:r>
          </a:p>
        </p:txBody>
      </p:sp>
      <p:pic>
        <p:nvPicPr>
          <p:cNvPr id="6" name="Picture 5" descr="CPHbusinessNEG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  <p:pic>
        <p:nvPicPr>
          <p:cNvPr id="2" name="Picture 1" descr="5fo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279054"/>
            <a:ext cx="8309043" cy="2029164"/>
          </a:xfrm>
          <a:prstGeom prst="rect">
            <a:avLst/>
          </a:prstGeom>
        </p:spPr>
      </p:pic>
      <p:pic>
        <p:nvPicPr>
          <p:cNvPr id="3" name="Picture 2" descr="CPH_CBA_Payoff_NEG_CMY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90" y="1149719"/>
            <a:ext cx="7311326" cy="1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8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87C32-3E3C-DA45-A825-13C76D5167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Demo af </a:t>
            </a:r>
            <a:r>
              <a:rPr lang="da-DK" dirty="0" err="1"/>
              <a:t>picoserver</a:t>
            </a:r>
            <a:r>
              <a:rPr lang="da-DK" dirty="0"/>
              <a:t>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71D7A-259C-3E43-9987-BBC0D55848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800" dirty="0"/>
              <a:t>((Jon tegner og fortæller om de to eksempler))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Centralt i internettet er </a:t>
            </a:r>
          </a:p>
          <a:p>
            <a:r>
              <a:rPr lang="da-DK" sz="1800" dirty="0"/>
              <a:t>Selve nettet, IP adresser, DNS, </a:t>
            </a:r>
            <a:r>
              <a:rPr lang="da-DK" sz="1800" dirty="0" err="1"/>
              <a:t>portnumre</a:t>
            </a:r>
            <a:endParaRPr lang="da-DK" sz="1800" dirty="0"/>
          </a:p>
          <a:p>
            <a:r>
              <a:rPr lang="da-DK" sz="1800" dirty="0"/>
              <a:t>Protokoller (hvilken information der sendes, og formatet på denne)</a:t>
            </a:r>
          </a:p>
          <a:p>
            <a:endParaRPr lang="da-DK" sz="1800" dirty="0"/>
          </a:p>
          <a:p>
            <a:pPr marL="0" indent="0">
              <a:buNone/>
            </a:pPr>
            <a:r>
              <a:rPr lang="da-DK" sz="1800" dirty="0"/>
              <a:t>WWW bygger på to centrale standarder:</a:t>
            </a:r>
          </a:p>
          <a:p>
            <a:r>
              <a:rPr lang="da-DK" sz="1800" dirty="0"/>
              <a:t>HTTP – formatet på de beskeder der udveksles</a:t>
            </a:r>
          </a:p>
          <a:p>
            <a:r>
              <a:rPr lang="da-DK" sz="1800" dirty="0"/>
              <a:t>HTML – formatet på hvordan en hjemmeside beskrives</a:t>
            </a:r>
          </a:p>
          <a:p>
            <a:endParaRPr lang="da-DK" sz="1800" dirty="0"/>
          </a:p>
          <a:p>
            <a:pPr marL="0" indent="0">
              <a:buNone/>
            </a:pPr>
            <a:r>
              <a:rPr lang="da-DK" sz="1800" dirty="0"/>
              <a:t>Bemærk at HTTP bruges også til at sende billeder og  </a:t>
            </a:r>
          </a:p>
        </p:txBody>
      </p:sp>
    </p:spTree>
    <p:extLst>
      <p:ext uri="{BB962C8B-B14F-4D97-AF65-F5344CB8AC3E}">
        <p14:creationId xmlns:p14="http://schemas.microsoft.com/office/powerpoint/2010/main" val="2234453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03D632-575B-1E41-8F80-0EA19D458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Opgave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27124-65F2-7F43-9390-B19F719381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Download koden fra </a:t>
            </a:r>
            <a:r>
              <a:rPr lang="da-DK" dirty="0" err="1"/>
              <a:t>github</a:t>
            </a:r>
            <a:r>
              <a:rPr lang="da-DK" dirty="0"/>
              <a:t> (link i materialet).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Få det oversat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Kør picoserver02 – og forbind til serveren fra to forskellige browsere.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Ret koden til så serveren svarer med jeres gruppenavn og hvad klokken er (eller et eller andet cool slogan).</a:t>
            </a:r>
          </a:p>
        </p:txBody>
      </p:sp>
    </p:spTree>
    <p:extLst>
      <p:ext uri="{BB962C8B-B14F-4D97-AF65-F5344CB8AC3E}">
        <p14:creationId xmlns:p14="http://schemas.microsoft.com/office/powerpoint/2010/main" val="740936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D25531-5B79-7E40-83B3-0EA9F9340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HTTP </a:t>
            </a:r>
            <a:r>
              <a:rPr lang="da-DK" dirty="0" err="1"/>
              <a:t>request</a:t>
            </a:r>
            <a:r>
              <a:rPr lang="da-DK" dirty="0"/>
              <a:t> – STI og parametre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33CF5-EE8B-0F4B-8856-47B254297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088" y="927100"/>
            <a:ext cx="9602787" cy="617666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((Kør picoserver02 og kik på output igen))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2E071-5F8E-064C-A97D-CCC4D7322914}"/>
              </a:ext>
            </a:extLst>
          </p:cNvPr>
          <p:cNvSpPr txBox="1"/>
          <p:nvPr/>
        </p:nvSpPr>
        <p:spPr>
          <a:xfrm>
            <a:off x="827374" y="3480458"/>
            <a:ext cx="8236807" cy="2062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1600" dirty="0"/>
              <a:t>GET /folder1/folder2/</a:t>
            </a:r>
            <a:r>
              <a:rPr lang="da-DK" sz="1600" dirty="0" err="1"/>
              <a:t>fil.html?navn</a:t>
            </a:r>
            <a:r>
              <a:rPr lang="da-DK" sz="1600" dirty="0"/>
              <a:t>=</a:t>
            </a:r>
            <a:r>
              <a:rPr lang="da-DK" sz="1600" dirty="0" err="1"/>
              <a:t>Hansen&amp;pris</a:t>
            </a:r>
            <a:r>
              <a:rPr lang="da-DK" sz="1600" dirty="0"/>
              <a:t>=677 HTTP/1.1</a:t>
            </a:r>
          </a:p>
          <a:p>
            <a:r>
              <a:rPr lang="da-DK" sz="1600" dirty="0"/>
              <a:t>Host: localhost:8080</a:t>
            </a:r>
          </a:p>
          <a:p>
            <a:r>
              <a:rPr lang="da-DK" sz="1600" dirty="0"/>
              <a:t>User-Agent: Mozilla/5.0 (Macintosh; Intel Mac OS X 10.13; rv:61.0) </a:t>
            </a:r>
            <a:r>
              <a:rPr lang="da-DK" sz="1600" dirty="0" err="1"/>
              <a:t>Gecko</a:t>
            </a:r>
            <a:r>
              <a:rPr lang="da-DK" sz="1600" dirty="0"/>
              <a:t>/20100101 </a:t>
            </a:r>
            <a:r>
              <a:rPr lang="da-DK" sz="1600" dirty="0" err="1"/>
              <a:t>Firefox</a:t>
            </a:r>
            <a:r>
              <a:rPr lang="da-DK" sz="1600" dirty="0"/>
              <a:t>/61.0</a:t>
            </a:r>
          </a:p>
          <a:p>
            <a:r>
              <a:rPr lang="da-DK" sz="1600" dirty="0"/>
              <a:t>Accept: </a:t>
            </a:r>
            <a:r>
              <a:rPr lang="da-DK" sz="1600" dirty="0" err="1"/>
              <a:t>text</a:t>
            </a:r>
            <a:r>
              <a:rPr lang="da-DK" sz="1600" dirty="0"/>
              <a:t>/</a:t>
            </a:r>
            <a:r>
              <a:rPr lang="da-DK" sz="1600" dirty="0" err="1"/>
              <a:t>html,application</a:t>
            </a:r>
            <a:r>
              <a:rPr lang="da-DK" sz="1600" dirty="0"/>
              <a:t>/</a:t>
            </a:r>
            <a:r>
              <a:rPr lang="da-DK" sz="1600" dirty="0" err="1"/>
              <a:t>xhtml+xml,application</a:t>
            </a:r>
            <a:r>
              <a:rPr lang="da-DK" sz="1600" dirty="0"/>
              <a:t>/</a:t>
            </a:r>
            <a:r>
              <a:rPr lang="da-DK" sz="1600" dirty="0" err="1"/>
              <a:t>xml;q</a:t>
            </a:r>
            <a:r>
              <a:rPr lang="da-DK" sz="1600" dirty="0"/>
              <a:t>=0.9,*/*;q=0.8</a:t>
            </a:r>
          </a:p>
          <a:p>
            <a:r>
              <a:rPr lang="da-DK" sz="1600" dirty="0"/>
              <a:t>Accept-Language: </a:t>
            </a:r>
            <a:r>
              <a:rPr lang="da-DK" sz="1600" dirty="0" err="1"/>
              <a:t>en-US,en;q</a:t>
            </a:r>
            <a:r>
              <a:rPr lang="da-DK" sz="1600" dirty="0"/>
              <a:t>=0.5</a:t>
            </a:r>
          </a:p>
          <a:p>
            <a:r>
              <a:rPr lang="da-DK" sz="1600" dirty="0"/>
              <a:t>Accept-Encoding: </a:t>
            </a:r>
            <a:r>
              <a:rPr lang="da-DK" sz="1600" dirty="0" err="1"/>
              <a:t>gzip</a:t>
            </a:r>
            <a:r>
              <a:rPr lang="da-DK" sz="1600" dirty="0"/>
              <a:t>, </a:t>
            </a:r>
            <a:r>
              <a:rPr lang="da-DK" sz="1600" dirty="0" err="1"/>
              <a:t>deflate</a:t>
            </a:r>
            <a:endParaRPr lang="da-DK" sz="1600" dirty="0"/>
          </a:p>
          <a:p>
            <a:r>
              <a:rPr lang="da-DK" sz="1600" dirty="0"/>
              <a:t>Connection: </a:t>
            </a:r>
            <a:r>
              <a:rPr lang="da-DK" sz="1600" dirty="0" err="1"/>
              <a:t>keep-alive</a:t>
            </a:r>
            <a:endParaRPr lang="da-DK" sz="1600" dirty="0"/>
          </a:p>
          <a:p>
            <a:r>
              <a:rPr lang="da-DK" sz="1600" dirty="0"/>
              <a:t>Upgrade-</a:t>
            </a:r>
            <a:r>
              <a:rPr lang="da-DK" sz="1600" dirty="0" err="1"/>
              <a:t>Insecure</a:t>
            </a:r>
            <a:r>
              <a:rPr lang="da-DK" sz="1600" dirty="0"/>
              <a:t>-</a:t>
            </a:r>
            <a:r>
              <a:rPr lang="da-DK" sz="1600" dirty="0" err="1"/>
              <a:t>Requests</a:t>
            </a:r>
            <a:r>
              <a:rPr lang="da-DK" sz="1600" dirty="0"/>
              <a:t>: 1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B3ED8FF-20B4-5040-8B24-3AD50B8144C4}"/>
              </a:ext>
            </a:extLst>
          </p:cNvPr>
          <p:cNvSpPr/>
          <p:nvPr/>
        </p:nvSpPr>
        <p:spPr>
          <a:xfrm>
            <a:off x="571342" y="3813048"/>
            <a:ext cx="256032" cy="172951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CAAC98-A973-B346-B71D-147088100E26}"/>
              </a:ext>
            </a:extLst>
          </p:cNvPr>
          <p:cNvSpPr/>
          <p:nvPr/>
        </p:nvSpPr>
        <p:spPr>
          <a:xfrm>
            <a:off x="1174782" y="3384754"/>
            <a:ext cx="2130616" cy="56663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759750-61A0-A245-947D-12C80E7A9D1E}"/>
              </a:ext>
            </a:extLst>
          </p:cNvPr>
          <p:cNvSpPr/>
          <p:nvPr/>
        </p:nvSpPr>
        <p:spPr>
          <a:xfrm>
            <a:off x="3305398" y="3384754"/>
            <a:ext cx="2130552" cy="56663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B8AB28-CBAE-114D-9126-C1BAE702F8F6}"/>
              </a:ext>
            </a:extLst>
          </p:cNvPr>
          <p:cNvSpPr txBox="1"/>
          <p:nvPr/>
        </p:nvSpPr>
        <p:spPr>
          <a:xfrm>
            <a:off x="3285734" y="1603614"/>
            <a:ext cx="4775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Denne del kaldes </a:t>
            </a:r>
            <a:r>
              <a:rPr lang="da-DK" b="1" dirty="0"/>
              <a:t>STI</a:t>
            </a:r>
            <a:r>
              <a:rPr lang="da-DK" dirty="0"/>
              <a:t> (Path) – optil et </a:t>
            </a:r>
            <a:r>
              <a:rPr lang="da-DK" dirty="0" err="1"/>
              <a:t>evt</a:t>
            </a:r>
            <a:r>
              <a:rPr lang="da-DK" dirty="0"/>
              <a:t> ”?”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044DC3-F269-CB41-9C36-CE220169EA8E}"/>
              </a:ext>
            </a:extLst>
          </p:cNvPr>
          <p:cNvSpPr txBox="1"/>
          <p:nvPr/>
        </p:nvSpPr>
        <p:spPr>
          <a:xfrm>
            <a:off x="4507992" y="2158669"/>
            <a:ext cx="3552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Disse kaldes </a:t>
            </a:r>
            <a:r>
              <a:rPr lang="da-DK" b="1" dirty="0"/>
              <a:t>PARAMETRE</a:t>
            </a:r>
            <a:r>
              <a:rPr lang="da-DK" dirty="0"/>
              <a:t> </a:t>
            </a:r>
          </a:p>
          <a:p>
            <a:r>
              <a:rPr lang="da-DK" dirty="0"/>
              <a:t>Adskilt med ”&amp;” hvis der er flere</a:t>
            </a:r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6FD5832B-4674-3448-957A-B268497F6499}"/>
              </a:ext>
            </a:extLst>
          </p:cNvPr>
          <p:cNvCxnSpPr>
            <a:cxnSpLocks/>
            <a:stCxn id="12" idx="1"/>
            <a:endCxn id="10" idx="0"/>
          </p:cNvCxnSpPr>
          <p:nvPr/>
        </p:nvCxnSpPr>
        <p:spPr>
          <a:xfrm rot="10800000" flipV="1">
            <a:off x="2240090" y="1803668"/>
            <a:ext cx="1045644" cy="158108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F0831BB1-D412-7E4D-A6A6-8167B8D192D6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 flipV="1">
            <a:off x="4288092" y="2512612"/>
            <a:ext cx="219900" cy="872142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455EFE9C-2BBD-934C-B3F5-C1489800F73D}"/>
              </a:ext>
            </a:extLst>
          </p:cNvPr>
          <p:cNvCxnSpPr>
            <a:cxnSpLocks/>
            <a:stCxn id="5" idx="1"/>
            <a:endCxn id="23" idx="1"/>
          </p:cNvCxnSpPr>
          <p:nvPr/>
        </p:nvCxnSpPr>
        <p:spPr>
          <a:xfrm rot="10800000" flipH="1" flipV="1">
            <a:off x="571342" y="4677804"/>
            <a:ext cx="194022" cy="1541865"/>
          </a:xfrm>
          <a:prstGeom prst="curvedConnector3">
            <a:avLst>
              <a:gd name="adj1" fmla="val -11782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F19A64A-6D13-3F49-A415-10AB1A867757}"/>
              </a:ext>
            </a:extLst>
          </p:cNvPr>
          <p:cNvSpPr/>
          <p:nvPr/>
        </p:nvSpPr>
        <p:spPr>
          <a:xfrm>
            <a:off x="765364" y="6019615"/>
            <a:ext cx="3742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/>
              <a:t>Key-value</a:t>
            </a:r>
            <a:r>
              <a:rPr lang="da-DK" dirty="0"/>
              <a:t> pairs – kaldes: </a:t>
            </a:r>
            <a:r>
              <a:rPr lang="da-DK" b="1" dirty="0"/>
              <a:t>HEADERS</a:t>
            </a:r>
          </a:p>
        </p:txBody>
      </p:sp>
    </p:spTree>
    <p:extLst>
      <p:ext uri="{BB962C8B-B14F-4D97-AF65-F5344CB8AC3E}">
        <p14:creationId xmlns:p14="http://schemas.microsoft.com/office/powerpoint/2010/main" val="136463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755EE8-993D-7A40-8DBD-7919C3437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 err="1"/>
              <a:t>HTTPRequest</a:t>
            </a:r>
            <a:r>
              <a:rPr lang="da-DK" dirty="0"/>
              <a:t> klassen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16406-4F8B-7D4F-B84C-2001A45A0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I det udleverede projekt er der en </a:t>
            </a:r>
            <a:r>
              <a:rPr lang="da-DK" dirty="0" err="1"/>
              <a:t>HTTPRequest</a:t>
            </a:r>
            <a:r>
              <a:rPr lang="da-DK" dirty="0"/>
              <a:t> klasse. </a:t>
            </a:r>
          </a:p>
          <a:p>
            <a:pPr marL="0" indent="0">
              <a:buNone/>
            </a:pPr>
            <a:r>
              <a:rPr lang="da-DK" dirty="0"/>
              <a:t>picoserver03 viser hvordan den kan bruges.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79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0441F7-BD1E-B04E-AB89-60D17F20B0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OPGAVE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F944D-03EB-EC41-B2DC-FE462FF9AB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Kør </a:t>
            </a:r>
            <a:r>
              <a:rPr lang="da-DK" dirty="0" err="1"/>
              <a:t>picoserver</a:t>
            </a:r>
            <a:r>
              <a:rPr lang="da-DK" dirty="0"/>
              <a:t> og kald serveren sådan at: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Stien bliver ”/shop/</a:t>
            </a:r>
            <a:r>
              <a:rPr lang="da-DK" dirty="0" err="1"/>
              <a:t>lamborgini.html</a:t>
            </a:r>
            <a:r>
              <a:rPr lang="da-DK" dirty="0"/>
              <a:t>”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Stien bliver ”</a:t>
            </a:r>
            <a:r>
              <a:rPr lang="da-DK" dirty="0" err="1"/>
              <a:t>index.html</a:t>
            </a:r>
            <a:r>
              <a:rPr lang="da-DK" dirty="0"/>
              <a:t>” (hvorfor kan denne ikke lade sig gøre?)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Der kommer parameter:</a:t>
            </a:r>
          </a:p>
          <a:p>
            <a:pPr marL="949124" lvl="1" indent="-514350">
              <a:buFont typeface="+mj-lt"/>
              <a:buAutoNum type="arabicPeriod"/>
            </a:pPr>
            <a:r>
              <a:rPr lang="da-DK" dirty="0"/>
              <a:t>Hedder ”</a:t>
            </a:r>
            <a:r>
              <a:rPr lang="da-DK" dirty="0" err="1"/>
              <a:t>price</a:t>
            </a:r>
            <a:r>
              <a:rPr lang="da-DK" dirty="0"/>
              <a:t>” og har værdi ”</a:t>
            </a:r>
            <a:r>
              <a:rPr lang="da-DK" dirty="0" err="1"/>
              <a:t>waytomuch</a:t>
            </a:r>
            <a:r>
              <a:rPr lang="da-DK" dirty="0"/>
              <a:t>”</a:t>
            </a:r>
          </a:p>
          <a:p>
            <a:pPr marL="949124" lvl="1" indent="-514350">
              <a:buFont typeface="+mj-lt"/>
              <a:buAutoNum type="arabicPeriod"/>
            </a:pPr>
            <a:r>
              <a:rPr lang="da-DK" dirty="0"/>
              <a:t>To parametre: ”</a:t>
            </a:r>
            <a:r>
              <a:rPr lang="da-DK" dirty="0" err="1"/>
              <a:t>name</a:t>
            </a:r>
            <a:r>
              <a:rPr lang="da-DK" dirty="0"/>
              <a:t>” med værdi ”Larsen”, og ”country” med værdi ”Jylland”.</a:t>
            </a:r>
          </a:p>
          <a:p>
            <a:pPr marL="949124" lvl="1" indent="-514350">
              <a:buFont typeface="+mj-lt"/>
              <a:buAutoNum type="arabicPeriod"/>
            </a:pPr>
            <a:r>
              <a:rPr lang="da-DK" dirty="0"/>
              <a:t>En parameter der hedder ”city” med værdi: ”Solrød”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Kan du ændre så der kommer noget andet i </a:t>
            </a:r>
            <a:r>
              <a:rPr lang="da-DK" dirty="0" err="1"/>
              <a:t>headeren</a:t>
            </a:r>
            <a:r>
              <a:rPr lang="da-DK" dirty="0"/>
              <a:t> ”User-Agent”?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2068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E0190B-EA90-1F47-A063-170A38F098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Statiske hjemmesider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107C5-74BA-9747-946C-CF55170205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Stien i et </a:t>
            </a:r>
            <a:r>
              <a:rPr lang="da-DK" dirty="0" err="1"/>
              <a:t>request</a:t>
            </a:r>
            <a:r>
              <a:rPr lang="da-DK" dirty="0"/>
              <a:t> har formen som en almindelig fil sti.</a:t>
            </a:r>
          </a:p>
          <a:p>
            <a:pPr marL="0" indent="0">
              <a:buNone/>
            </a:pPr>
            <a:r>
              <a:rPr lang="da-DK" dirty="0"/>
              <a:t>En central opgave for webservere er at kunne returnere statiske hjemmesider.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(( Gennemgå picoserver04 ))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00704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86FF14-D5DE-E541-8F21-6BA8881C7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Oversætte og køre et </a:t>
            </a:r>
            <a:r>
              <a:rPr lang="da-DK" dirty="0" err="1"/>
              <a:t>java</a:t>
            </a:r>
            <a:r>
              <a:rPr lang="da-DK" dirty="0"/>
              <a:t>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B82FF-DB30-094D-93BA-8C805FA2D5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Source og </a:t>
            </a:r>
            <a:r>
              <a:rPr lang="da-DK" dirty="0" err="1"/>
              <a:t>target</a:t>
            </a:r>
            <a:r>
              <a:rPr lang="da-DK" dirty="0"/>
              <a:t> </a:t>
            </a:r>
            <a:r>
              <a:rPr lang="da-DK" dirty="0" err="1"/>
              <a:t>directories</a:t>
            </a:r>
            <a:endParaRPr lang="da-DK" dirty="0"/>
          </a:p>
          <a:p>
            <a:pPr lvl="1"/>
            <a:r>
              <a:rPr lang="da-DK" dirty="0"/>
              <a:t>(( Project &amp; File </a:t>
            </a:r>
            <a:r>
              <a:rPr lang="da-DK" dirty="0" err="1"/>
              <a:t>windows</a:t>
            </a:r>
            <a:r>
              <a:rPr lang="da-DK" dirty="0"/>
              <a:t> in </a:t>
            </a:r>
            <a:r>
              <a:rPr lang="da-DK" dirty="0" err="1"/>
              <a:t>IntelliJ</a:t>
            </a:r>
            <a:r>
              <a:rPr lang="da-DK" dirty="0"/>
              <a:t> ))</a:t>
            </a:r>
          </a:p>
          <a:p>
            <a:r>
              <a:rPr lang="da-DK" dirty="0"/>
              <a:t>Ressourcer</a:t>
            </a:r>
          </a:p>
          <a:p>
            <a:pPr lvl="1"/>
            <a:r>
              <a:rPr lang="da-DK" dirty="0"/>
              <a:t>Billeder, database konfigurationer, - og her – hjemmesider.</a:t>
            </a:r>
          </a:p>
          <a:p>
            <a:pPr marL="496885" lvl="1" indent="0">
              <a:buNone/>
            </a:pPr>
            <a:endParaRPr lang="da-DK" dirty="0"/>
          </a:p>
          <a:p>
            <a:pPr marL="62111" indent="0">
              <a:buNone/>
            </a:pPr>
            <a:r>
              <a:rPr lang="da-DK" dirty="0"/>
              <a:t>Undgå at fastlåse sig på et specifikt sted på harddisken.</a:t>
            </a:r>
          </a:p>
          <a:p>
            <a:pPr marL="62111" indent="0">
              <a:buNone/>
            </a:pPr>
            <a:endParaRPr lang="da-DK" dirty="0"/>
          </a:p>
          <a:p>
            <a:pPr marL="62111" indent="0">
              <a:buNone/>
            </a:pPr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6240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26B72D-FFCF-0048-BB26-CE00456D58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Opgave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41-5087-5D48-93F5-283C313DE1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Lav to simple hjemmesider og få jeres server til at kunne returnere dem.</a:t>
            </a:r>
          </a:p>
        </p:txBody>
      </p:sp>
    </p:spTree>
    <p:extLst>
      <p:ext uri="{BB962C8B-B14F-4D97-AF65-F5344CB8AC3E}">
        <p14:creationId xmlns:p14="http://schemas.microsoft.com/office/powerpoint/2010/main" val="1662892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BAA585-13D6-2E45-BFAA-A94EBA481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Statiske og dynamiske sider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E52D2-744C-844A-A9A7-A77A9488DF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(( gennemgå picoserver06 ))</a:t>
            </a:r>
          </a:p>
          <a:p>
            <a:r>
              <a:rPr lang="da-DK" dirty="0"/>
              <a:t>Tre centrale dele</a:t>
            </a:r>
          </a:p>
          <a:p>
            <a:pPr lvl="1"/>
            <a:r>
              <a:rPr lang="da-DK" dirty="0"/>
              <a:t>Fejl håndtering</a:t>
            </a:r>
          </a:p>
          <a:p>
            <a:pPr lvl="1"/>
            <a:r>
              <a:rPr lang="da-DK" dirty="0"/>
              <a:t>Statiske sider genkendt ud fra ”.html” / ”.</a:t>
            </a:r>
            <a:r>
              <a:rPr lang="da-DK" dirty="0" err="1"/>
              <a:t>txt</a:t>
            </a:r>
            <a:r>
              <a:rPr lang="da-DK" dirty="0"/>
              <a:t>”</a:t>
            </a:r>
          </a:p>
          <a:p>
            <a:pPr lvl="1"/>
            <a:r>
              <a:rPr lang="da-DK" dirty="0"/>
              <a:t>Dynamiske sider kodet</a:t>
            </a:r>
          </a:p>
        </p:txBody>
      </p:sp>
    </p:spTree>
    <p:extLst>
      <p:ext uri="{BB962C8B-B14F-4D97-AF65-F5344CB8AC3E}">
        <p14:creationId xmlns:p14="http://schemas.microsoft.com/office/powerpoint/2010/main" val="2344336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D4F27A-B509-5B46-8FBC-224A494432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Opgave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33D14-1FFD-6847-8040-ED8DA2C01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Få picoserver06 til at køre</a:t>
            </a:r>
          </a:p>
          <a:p>
            <a:r>
              <a:rPr lang="da-DK" dirty="0"/>
              <a:t>kald </a:t>
            </a:r>
            <a:r>
              <a:rPr lang="da-DK" dirty="0" err="1"/>
              <a:t>addnumbers</a:t>
            </a:r>
            <a:r>
              <a:rPr lang="da-DK" dirty="0"/>
              <a:t> fra to forskellige browsere</a:t>
            </a:r>
          </a:p>
          <a:p>
            <a:r>
              <a:rPr lang="da-DK" dirty="0"/>
              <a:t>Få picoserver06 til at give en fejlmeddelelse</a:t>
            </a:r>
          </a:p>
          <a:p>
            <a:r>
              <a:rPr lang="da-DK" dirty="0"/>
              <a:t>Prøv den på den ene af de to filer vi lavede før</a:t>
            </a:r>
          </a:p>
        </p:txBody>
      </p:sp>
    </p:spTree>
    <p:extLst>
      <p:ext uri="{BB962C8B-B14F-4D97-AF65-F5344CB8AC3E}">
        <p14:creationId xmlns:p14="http://schemas.microsoft.com/office/powerpoint/2010/main" val="218387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30" y="396736"/>
            <a:ext cx="8572679" cy="744241"/>
          </a:xfrm>
        </p:spPr>
        <p:txBody>
          <a:bodyPr/>
          <a:lstStyle/>
          <a:p>
            <a:r>
              <a:rPr lang="en-US" err="1"/>
              <a:t>Dagens</a:t>
            </a:r>
            <a:r>
              <a:rPr lang="en-US"/>
              <a:t>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330" y="1084333"/>
            <a:ext cx="8572679" cy="5627395"/>
          </a:xfrm>
        </p:spPr>
        <p:txBody>
          <a:bodyPr/>
          <a:lstStyle/>
          <a:p>
            <a:pPr defTabSz="914400">
              <a:spcBef>
                <a:spcPts val="0"/>
              </a:spcBef>
              <a:buClrTx/>
            </a:pPr>
            <a:r>
              <a:rPr lang="en-US" sz="2800" dirty="0"/>
              <a:t>Intro </a:t>
            </a:r>
            <a:r>
              <a:rPr lang="en-US" sz="2800" dirty="0" err="1"/>
              <a:t>til</a:t>
            </a:r>
            <a:r>
              <a:rPr lang="en-US" sz="2800" dirty="0"/>
              <a:t> 2. </a:t>
            </a:r>
            <a:r>
              <a:rPr lang="en-US" sz="2800" dirty="0" err="1"/>
              <a:t>semster</a:t>
            </a:r>
            <a:endParaRPr lang="en-US" sz="2800" dirty="0"/>
          </a:p>
          <a:p>
            <a:pPr defTabSz="914400">
              <a:spcBef>
                <a:spcPts val="0"/>
              </a:spcBef>
              <a:buClrTx/>
            </a:pPr>
            <a:r>
              <a:rPr lang="en-US" sz="2800" dirty="0"/>
              <a:t>Gruppe </a:t>
            </a:r>
            <a:r>
              <a:rPr lang="en-US" sz="2800" dirty="0" err="1"/>
              <a:t>dannelse</a:t>
            </a:r>
            <a:endParaRPr lang="en-US" sz="2800" dirty="0"/>
          </a:p>
          <a:p>
            <a:pPr defTabSz="914400">
              <a:spcBef>
                <a:spcPts val="0"/>
              </a:spcBef>
              <a:buClrTx/>
            </a:pPr>
            <a:r>
              <a:rPr lang="en-US" sz="2800" dirty="0" err="1"/>
              <a:t>Oversigt</a:t>
            </a:r>
            <a:r>
              <a:rPr lang="en-US" sz="2800" dirty="0"/>
              <a:t> over </a:t>
            </a:r>
            <a:r>
              <a:rPr lang="en-US" sz="2800" dirty="0" err="1"/>
              <a:t>ugens</a:t>
            </a:r>
            <a:r>
              <a:rPr lang="en-US" sz="2800" dirty="0"/>
              <a:t> </a:t>
            </a:r>
            <a:r>
              <a:rPr lang="en-US" sz="2800" dirty="0" err="1"/>
              <a:t>emne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359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F7367A-6CC0-6C40-979A-415564AC78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Opgaverne til denne uge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84CC8-C741-5241-A406-B095E620B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(( Se materialet på hjemmesiderne ))</a:t>
            </a:r>
          </a:p>
        </p:txBody>
      </p:sp>
    </p:spTree>
    <p:extLst>
      <p:ext uri="{BB962C8B-B14F-4D97-AF65-F5344CB8AC3E}">
        <p14:creationId xmlns:p14="http://schemas.microsoft.com/office/powerpoint/2010/main" val="3034563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6A61FC-C9B4-DC42-80FC-CEC42E0B98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Kort demo af klient kode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F0D91-8429-3C4A-92FA-F82BE6C264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/>
              <a:t>--- Hvis vi har tid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(( vis </a:t>
            </a:r>
            <a:r>
              <a:rPr lang="da-DK" dirty="0" err="1"/>
              <a:t>ClientMain</a:t>
            </a:r>
            <a:r>
              <a:rPr lang="da-DK" dirty="0"/>
              <a:t> ))</a:t>
            </a:r>
          </a:p>
        </p:txBody>
      </p:sp>
    </p:spTree>
    <p:extLst>
      <p:ext uri="{BB962C8B-B14F-4D97-AF65-F5344CB8AC3E}">
        <p14:creationId xmlns:p14="http://schemas.microsoft.com/office/powerpoint/2010/main" val="708240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6D2865-0EEA-B74C-91ED-5898144ED9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Liste over standard protokoller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58A35-C492-5D46-96F8-AC65B9663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1800" dirty="0"/>
              <a:t>Wikipedia har en </a:t>
            </a:r>
            <a:r>
              <a:rPr lang="da-DK" sz="1800" dirty="0">
                <a:hlinkClick r:id="rId2"/>
              </a:rPr>
              <a:t>liste over hvilke servere</a:t>
            </a:r>
            <a:r>
              <a:rPr lang="da-DK" sz="1800" dirty="0"/>
              <a:t> der som ”standard” ligger bag forskellige </a:t>
            </a:r>
            <a:r>
              <a:rPr lang="da-DK" sz="1800" dirty="0" err="1"/>
              <a:t>portnumre</a:t>
            </a:r>
            <a:r>
              <a:rPr lang="da-DK" sz="1800" dirty="0"/>
              <a:t>.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Hvilke kender I til?</a:t>
            </a:r>
          </a:p>
          <a:p>
            <a:pPr marL="0" indent="0">
              <a:buNone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27970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1118093" y="4553473"/>
            <a:ext cx="7294727" cy="1241954"/>
          </a:xfrm>
          <a:prstGeom prst="rect">
            <a:avLst/>
          </a:prstGeom>
        </p:spPr>
        <p:txBody>
          <a:bodyPr vert="horz" lIns="99377" tIns="49688" rIns="99377" bIns="49688" rtlCol="0" anchor="ctr">
            <a:noAutofit/>
          </a:bodyPr>
          <a:lstStyle>
            <a:lvl1pPr algn="l" defTabSz="496885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BB04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a-DK"/>
              <a:t>Praktisk for semesteret</a:t>
            </a:r>
            <a:endParaRPr lang="en-US"/>
          </a:p>
        </p:txBody>
      </p:sp>
      <p:pic>
        <p:nvPicPr>
          <p:cNvPr id="6" name="Picture 5" descr="CPHbusinessNEG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  <p:pic>
        <p:nvPicPr>
          <p:cNvPr id="7" name="Picture 6" descr="3fo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Oversigt</a:t>
            </a:r>
            <a:r>
              <a:rPr lang="en-US"/>
              <a:t> over 2. semester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329" y="1263241"/>
            <a:ext cx="8572679" cy="472805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Moodle flow </a:t>
            </a:r>
            <a:r>
              <a:rPr lang="mr-IN" dirty="0"/>
              <a:t>–</a:t>
            </a:r>
            <a:r>
              <a:rPr lang="en-US" dirty="0"/>
              <a:t> “</a:t>
            </a:r>
            <a:r>
              <a:rPr lang="en-US" dirty="0" err="1"/>
              <a:t>Datamatiker</a:t>
            </a:r>
            <a:r>
              <a:rPr lang="en-US" dirty="0"/>
              <a:t> 2. semester </a:t>
            </a:r>
            <a:r>
              <a:rPr lang="en-US" dirty="0" err="1"/>
              <a:t>Forår</a:t>
            </a:r>
            <a:r>
              <a:rPr lang="en-US" dirty="0"/>
              <a:t> 2019”</a:t>
            </a:r>
          </a:p>
          <a:p>
            <a:pPr>
              <a:spcBef>
                <a:spcPts val="0"/>
              </a:spcBef>
            </a:pPr>
            <a:r>
              <a:rPr lang="en-US" dirty="0" err="1"/>
              <a:t>Skema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meste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github</a:t>
            </a:r>
            <a:r>
              <a:rPr lang="en-US" dirty="0"/>
              <a:t>-pages</a:t>
            </a:r>
          </a:p>
          <a:p>
            <a:pPr lvl="1">
              <a:spcBef>
                <a:spcPts val="0"/>
              </a:spcBef>
            </a:pPr>
            <a:r>
              <a:rPr lang="en-US" dirty="0">
                <a:hlinkClick r:id="rId2"/>
              </a:rPr>
              <a:t>https://github.com/bornholm2sem2019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((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gennemgang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oversigt</a:t>
            </a:r>
            <a:r>
              <a:rPr lang="en-US" dirty="0"/>
              <a:t>))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Emnerne</a:t>
            </a:r>
            <a:r>
              <a:rPr lang="en-US" dirty="0"/>
              <a:t> for </a:t>
            </a:r>
            <a:r>
              <a:rPr lang="en-US" dirty="0" err="1"/>
              <a:t>modul</a:t>
            </a:r>
            <a:r>
              <a:rPr lang="en-US" dirty="0"/>
              <a:t> 1 </a:t>
            </a:r>
            <a:r>
              <a:rPr lang="en-US" dirty="0" err="1"/>
              <a:t>til</a:t>
            </a:r>
            <a:r>
              <a:rPr lang="en-US" dirty="0"/>
              <a:t> 5</a:t>
            </a:r>
          </a:p>
          <a:p>
            <a:pPr>
              <a:spcBef>
                <a:spcPts val="0"/>
              </a:spcBef>
            </a:pPr>
            <a:r>
              <a:rPr lang="en-US" dirty="0"/>
              <a:t>Info om </a:t>
            </a:r>
            <a:r>
              <a:rPr lang="en-US" dirty="0" err="1"/>
              <a:t>semesteret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samlet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side</a:t>
            </a:r>
            <a:endParaRPr lang="en-US" dirty="0">
              <a:sym typeface="Wingdings"/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ym typeface="Wingdings"/>
              </a:rPr>
              <a:t>((</a:t>
            </a:r>
            <a:r>
              <a:rPr lang="en-US" dirty="0">
                <a:sym typeface="Wingdings"/>
                <a:hlinkClick r:id="rId3"/>
              </a:rPr>
              <a:t>gennemgang af praktisk info</a:t>
            </a:r>
            <a:r>
              <a:rPr lang="en-US" dirty="0">
                <a:sym typeface="Wingdings"/>
              </a:rPr>
              <a:t>))</a:t>
            </a:r>
          </a:p>
          <a:p>
            <a:pPr>
              <a:spcBef>
                <a:spcPts val="0"/>
              </a:spcBef>
            </a:pPr>
            <a:endParaRPr lang="en-US" dirty="0">
              <a:sym typeface="Wingdings"/>
            </a:endParaRPr>
          </a:p>
          <a:p>
            <a:pPr>
              <a:spcBef>
                <a:spcPts val="0"/>
              </a:spcBef>
            </a:pPr>
            <a:r>
              <a:rPr lang="en-US" dirty="0" err="1">
                <a:sym typeface="Wingdings"/>
              </a:rPr>
              <a:t>Ugeplan</a:t>
            </a:r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09274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1118093" y="4553473"/>
            <a:ext cx="7294727" cy="1241954"/>
          </a:xfrm>
          <a:prstGeom prst="rect">
            <a:avLst/>
          </a:prstGeom>
        </p:spPr>
        <p:txBody>
          <a:bodyPr vert="horz" lIns="99377" tIns="49688" rIns="99377" bIns="49688" rtlCol="0" anchor="ctr">
            <a:noAutofit/>
          </a:bodyPr>
          <a:lstStyle>
            <a:lvl1pPr algn="l" defTabSz="496885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BB04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a-DK" dirty="0"/>
              <a:t>Grupper for modul 1</a:t>
            </a:r>
            <a:endParaRPr lang="en-US" dirty="0"/>
          </a:p>
        </p:txBody>
      </p:sp>
      <p:pic>
        <p:nvPicPr>
          <p:cNvPr id="6" name="Picture 5" descr="CPHbusinessNEG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  <p:pic>
        <p:nvPicPr>
          <p:cNvPr id="7" name="Picture 6" descr="3fo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30" y="396736"/>
            <a:ext cx="8572679" cy="752333"/>
          </a:xfrm>
        </p:spPr>
        <p:txBody>
          <a:bodyPr/>
          <a:lstStyle/>
          <a:p>
            <a:r>
              <a:rPr lang="en-US" dirty="0" err="1"/>
              <a:t>Grupper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74E86-4D01-D043-9685-FAD5D8329798}"/>
              </a:ext>
            </a:extLst>
          </p:cNvPr>
          <p:cNvSpPr/>
          <p:nvPr/>
        </p:nvSpPr>
        <p:spPr>
          <a:xfrm>
            <a:off x="2175345" y="1580066"/>
            <a:ext cx="4968875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Ole</a:t>
            </a:r>
          </a:p>
          <a:p>
            <a:r>
              <a:rPr lang="da-DK" dirty="0"/>
              <a:t>Ulrik</a:t>
            </a:r>
            <a:br>
              <a:rPr lang="da-DK" dirty="0"/>
            </a:br>
            <a:endParaRPr lang="da-DK" dirty="0"/>
          </a:p>
          <a:p>
            <a:r>
              <a:rPr lang="da-DK" dirty="0"/>
              <a:t>Jeppe</a:t>
            </a:r>
          </a:p>
          <a:p>
            <a:r>
              <a:rPr lang="da-DK" dirty="0"/>
              <a:t>Joshua</a:t>
            </a:r>
          </a:p>
          <a:p>
            <a:endParaRPr lang="da-DK" dirty="0"/>
          </a:p>
          <a:p>
            <a:r>
              <a:rPr lang="da-DK" dirty="0"/>
              <a:t>Marcus</a:t>
            </a:r>
          </a:p>
          <a:p>
            <a:r>
              <a:rPr lang="da-DK" dirty="0"/>
              <a:t>Rømer</a:t>
            </a:r>
          </a:p>
          <a:p>
            <a:endParaRPr lang="da-DK" dirty="0"/>
          </a:p>
          <a:p>
            <a:r>
              <a:rPr lang="da-DK" dirty="0"/>
              <a:t>Jesper</a:t>
            </a:r>
          </a:p>
          <a:p>
            <a:r>
              <a:rPr lang="da-DK" dirty="0"/>
              <a:t>Simon</a:t>
            </a:r>
          </a:p>
          <a:p>
            <a:endParaRPr lang="da-DK" dirty="0"/>
          </a:p>
          <a:p>
            <a:r>
              <a:rPr lang="da-DK" dirty="0"/>
              <a:t>Bue</a:t>
            </a:r>
          </a:p>
          <a:p>
            <a:r>
              <a:rPr lang="da-DK" dirty="0"/>
              <a:t>Emil</a:t>
            </a:r>
          </a:p>
          <a:p>
            <a:r>
              <a:rPr lang="da-DK" dirty="0"/>
              <a:t>Karl</a:t>
            </a:r>
          </a:p>
        </p:txBody>
      </p:sp>
    </p:spTree>
    <p:extLst>
      <p:ext uri="{BB962C8B-B14F-4D97-AF65-F5344CB8AC3E}">
        <p14:creationId xmlns:p14="http://schemas.microsoft.com/office/powerpoint/2010/main" val="393324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0016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1118093" y="4553473"/>
            <a:ext cx="7294727" cy="1241954"/>
          </a:xfrm>
          <a:prstGeom prst="rect">
            <a:avLst/>
          </a:prstGeom>
        </p:spPr>
        <p:txBody>
          <a:bodyPr vert="horz" lIns="99377" tIns="49688" rIns="99377" bIns="49688" rtlCol="0" anchor="ctr">
            <a:noAutofit/>
          </a:bodyPr>
          <a:lstStyle>
            <a:lvl1pPr algn="l" defTabSz="496885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BB040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da-DK" dirty="0"/>
              <a:t>Netværk og HTTP</a:t>
            </a:r>
            <a:endParaRPr lang="en-US" dirty="0"/>
          </a:p>
        </p:txBody>
      </p:sp>
      <p:pic>
        <p:nvPicPr>
          <p:cNvPr id="6" name="Picture 5" descr="CPHbusinessNEG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08" y="10855"/>
            <a:ext cx="2339996" cy="927977"/>
          </a:xfrm>
          <a:prstGeom prst="rect">
            <a:avLst/>
          </a:prstGeom>
        </p:spPr>
      </p:pic>
      <p:pic>
        <p:nvPicPr>
          <p:cNvPr id="7" name="Picture 6" descr="3fot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9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30" y="396736"/>
            <a:ext cx="8572679" cy="752333"/>
          </a:xfrm>
        </p:spPr>
        <p:txBody>
          <a:bodyPr/>
          <a:lstStyle/>
          <a:p>
            <a:r>
              <a:rPr lang="en-US" dirty="0" err="1"/>
              <a:t>Fagligt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329" y="1263241"/>
            <a:ext cx="8572679" cy="472805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/>
              <a:t>Første</a:t>
            </a:r>
            <a:r>
              <a:rPr lang="en-US" dirty="0"/>
              <a:t> </a:t>
            </a:r>
            <a:r>
              <a:rPr lang="en-US" dirty="0" err="1"/>
              <a:t>uge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err="1"/>
              <a:t>Lav</a:t>
            </a:r>
            <a:r>
              <a:rPr lang="en-US" dirty="0"/>
              <a:t> din </a:t>
            </a:r>
            <a:r>
              <a:rPr lang="en-US" dirty="0" err="1"/>
              <a:t>egen</a:t>
            </a:r>
            <a:r>
              <a:rPr lang="en-US" dirty="0"/>
              <a:t> webserver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Anden</a:t>
            </a:r>
            <a:r>
              <a:rPr lang="en-US" dirty="0"/>
              <a:t> </a:t>
            </a:r>
            <a:r>
              <a:rPr lang="en-US" dirty="0" err="1"/>
              <a:t>uge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err="1"/>
              <a:t>Optimer</a:t>
            </a:r>
            <a:r>
              <a:rPr lang="en-US" dirty="0"/>
              <a:t> den med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tråde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0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30" y="396736"/>
            <a:ext cx="8572679" cy="752333"/>
          </a:xfrm>
        </p:spPr>
        <p:txBody>
          <a:bodyPr/>
          <a:lstStyle/>
          <a:p>
            <a:r>
              <a:rPr lang="en-US" dirty="0" err="1"/>
              <a:t>Internettets</a:t>
            </a:r>
            <a:r>
              <a:rPr lang="en-US" dirty="0"/>
              <a:t> </a:t>
            </a:r>
            <a:r>
              <a:rPr lang="en-US" dirty="0" err="1"/>
              <a:t>opbygning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329" y="1263241"/>
            <a:ext cx="8572679" cy="472805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Hvis</a:t>
            </a:r>
            <a:r>
              <a:rPr lang="en-US" dirty="0"/>
              <a:t> du I din browser </a:t>
            </a:r>
            <a:r>
              <a:rPr lang="en-US" dirty="0" err="1"/>
              <a:t>skriver</a:t>
            </a:r>
            <a:r>
              <a:rPr lang="en-US" dirty="0"/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https://xkcd.com/1348/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betyder</a:t>
            </a:r>
            <a:r>
              <a:rPr lang="en-US" dirty="0"/>
              <a:t> </a:t>
            </a:r>
            <a:r>
              <a:rPr lang="en-US" dirty="0" err="1"/>
              <a:t>det</a:t>
            </a:r>
            <a:r>
              <a:rPr lang="en-US" dirty="0"/>
              <a:t> </a:t>
            </a:r>
            <a:r>
              <a:rPr lang="en-US" dirty="0" err="1"/>
              <a:t>egentligt</a:t>
            </a:r>
            <a:r>
              <a:rPr lang="en-US" dirty="0"/>
              <a:t>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((</a:t>
            </a:r>
            <a:r>
              <a:rPr lang="en-US" dirty="0" err="1"/>
              <a:t>Lav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tegning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tavle</a:t>
            </a:r>
            <a:r>
              <a:rPr lang="en-US" dirty="0"/>
              <a:t>))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1713548999"/>
      </p:ext>
    </p:extLst>
  </p:cSld>
  <p:clrMapOvr>
    <a:masterClrMapping/>
  </p:clrMapOvr>
</p:sld>
</file>

<file path=ppt/theme/theme1.xml><?xml version="1.0" encoding="utf-8"?>
<a:theme xmlns:a="http://schemas.openxmlformats.org/drawingml/2006/main" name="Cphbusiness PowerPoint skabe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dhold xmlns="d40e101a-1fec-4fbd-a9d0-ed41492f4cd8" xsi:nil="true"/>
    <Initials xmlns="d40e101a-1fec-4fbd-a9d0-ed41492f4cd8" xsi:nil="true"/>
    <Semester xmlns="d40e101a-1fec-4fbd-a9d0-ed41492f4cd8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E7AEDA699A6046B28BDB03A4B3ACE5" ma:contentTypeVersion="19" ma:contentTypeDescription="Create a new document." ma:contentTypeScope="" ma:versionID="0bfae579b5daebdb6e8fca23f36a0449">
  <xsd:schema xmlns:xsd="http://www.w3.org/2001/XMLSchema" xmlns:xs="http://www.w3.org/2001/XMLSchema" xmlns:p="http://schemas.microsoft.com/office/2006/metadata/properties" xmlns:ns1="http://schemas.microsoft.com/sharepoint/v3" xmlns:ns2="7d4bd1a6-963b-4ce5-9d6a-82f9bec88dc5" xmlns:ns3="d40e101a-1fec-4fbd-a9d0-ed41492f4cd8" targetNamespace="http://schemas.microsoft.com/office/2006/metadata/properties" ma:root="true" ma:fieldsID="3385377e91034a35d99aea4934408bc8" ns1:_="" ns2:_="" ns3:_="">
    <xsd:import namespace="http://schemas.microsoft.com/sharepoint/v3"/>
    <xsd:import namespace="7d4bd1a6-963b-4ce5-9d6a-82f9bec88dc5"/>
    <xsd:import namespace="d40e101a-1fec-4fbd-a9d0-ed41492f4cd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Initials" minOccurs="0"/>
                <xsd:element ref="ns3:Semester" minOccurs="0"/>
                <xsd:element ref="ns3:Indhol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bd1a6-963b-4ce5-9d6a-82f9bec88dc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e101a-1fec-4fbd-a9d0-ed41492f4cd8" elementFormDefault="qualified">
    <xsd:import namespace="http://schemas.microsoft.com/office/2006/documentManagement/types"/>
    <xsd:import namespace="http://schemas.microsoft.com/office/infopath/2007/PartnerControls"/>
    <xsd:element name="Initials" ma:index="10" nillable="true" ma:displayName="Flow" ma:internalName="Initials">
      <xsd:simpleType>
        <xsd:restriction base="dms:Text">
          <xsd:maxLength value="255"/>
        </xsd:restriction>
      </xsd:simpleType>
    </xsd:element>
    <xsd:element name="Semester" ma:index="12" nillable="true" ma:displayName="Semester" ma:internalName="Semester">
      <xsd:simpleType>
        <xsd:restriction base="dms:Text">
          <xsd:maxLength value="255"/>
        </xsd:restriction>
      </xsd:simpleType>
    </xsd:element>
    <xsd:element name="Indhold" ma:index="13" nillable="true" ma:displayName="Indhold" ma:internalName="Indhold">
      <xsd:simpleType>
        <xsd:restriction base="dms:Note">
          <xsd:maxLength value="255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430E0B-F526-4823-AF02-5DFC70ECBBE8}">
  <ds:schemaRefs>
    <ds:schemaRef ds:uri="http://schemas.microsoft.com/office/2006/metadata/properties"/>
    <ds:schemaRef ds:uri="http://schemas.microsoft.com/office/infopath/2007/PartnerControls"/>
    <ds:schemaRef ds:uri="d40e101a-1fec-4fbd-a9d0-ed41492f4cd8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67D096F-B383-4491-8317-BCA23AAF91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1CC672-697C-4419-AA45-215A93225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4bd1a6-963b-4ce5-9d6a-82f9bec88dc5"/>
    <ds:schemaRef ds:uri="d40e101a-1fec-4fbd-a9d0-ed41492f4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708</Words>
  <Application>Microsoft Macintosh PowerPoint</Application>
  <PresentationFormat>Custom</PresentationFormat>
  <Paragraphs>135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Verdana</vt:lpstr>
      <vt:lpstr>Wingdings</vt:lpstr>
      <vt:lpstr>Cphbusiness PowerPoint skabelon</vt:lpstr>
      <vt:lpstr>PowerPoint Presentation</vt:lpstr>
      <vt:lpstr>Dagens plan</vt:lpstr>
      <vt:lpstr>PowerPoint Presentation</vt:lpstr>
      <vt:lpstr>Oversigt over 2. semester</vt:lpstr>
      <vt:lpstr>PowerPoint Presentation</vt:lpstr>
      <vt:lpstr>Grupper i modul 1</vt:lpstr>
      <vt:lpstr>PowerPoint Presentation</vt:lpstr>
      <vt:lpstr>Fagligt i modul 1</vt:lpstr>
      <vt:lpstr>Internettets opbygning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Jon Bertelsen (JOBE - Adjunkt - Cphbusiness)</cp:lastModifiedBy>
  <cp:revision>41</cp:revision>
  <dcterms:modified xsi:type="dcterms:W3CDTF">2019-01-27T22:46:07Z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0x01010050E7AEDA699A6046B28BDB03A4B3ACE5</vt:lpwstr>
  </property>
</Properties>
</file>